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7" r:id="rId4"/>
  </p:sldMasterIdLst>
  <p:notesMasterIdLst>
    <p:notesMasterId r:id="rId4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72" r:id="rId14"/>
    <p:sldId id="265" r:id="rId15"/>
    <p:sldId id="273" r:id="rId16"/>
    <p:sldId id="266" r:id="rId17"/>
    <p:sldId id="267" r:id="rId18"/>
    <p:sldId id="268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270" r:id="rId47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49"/>
      <p:bold r:id="rId50"/>
      <p:italic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B6010B-85DF-41D9-BBAF-A889CF1924C4}">
  <a:tblStyle styleId="{58B6010B-85DF-41D9-BBAF-A889CF1924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97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31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2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077E3E-1650-4316-AF6B-E1245051137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EE022E6-B8A5-475D-B9DB-4CC6DFAFDAC8}">
      <dgm:prSet/>
      <dgm:spPr/>
      <dgm:t>
        <a:bodyPr/>
        <a:lstStyle/>
        <a:p>
          <a:r>
            <a:rPr lang="en-US" b="1"/>
            <a:t>Feed Sync:</a:t>
          </a:r>
          <a:r>
            <a:rPr lang="en-US"/>
            <a:t> Automatic synchronization of NVT/SCAP/CERT data.</a:t>
          </a:r>
          <a:r>
            <a:rPr lang="en-US" b="1"/>
            <a:t> Configuration:</a:t>
          </a:r>
          <a:endParaRPr lang="en-US"/>
        </a:p>
      </dgm:t>
    </dgm:pt>
    <dgm:pt modelId="{1507B18C-C1D8-429B-8222-00854F0E357E}" type="parTrans" cxnId="{F941DE8E-F94A-470D-9858-9760AE9D6E6A}">
      <dgm:prSet/>
      <dgm:spPr/>
      <dgm:t>
        <a:bodyPr/>
        <a:lstStyle/>
        <a:p>
          <a:endParaRPr lang="en-US"/>
        </a:p>
      </dgm:t>
    </dgm:pt>
    <dgm:pt modelId="{2158BF59-CB3E-4436-8E70-20D12768542F}" type="sibTrans" cxnId="{F941DE8E-F94A-470D-9858-9760AE9D6E6A}">
      <dgm:prSet/>
      <dgm:spPr/>
      <dgm:t>
        <a:bodyPr/>
        <a:lstStyle/>
        <a:p>
          <a:endParaRPr lang="en-US"/>
        </a:p>
      </dgm:t>
    </dgm:pt>
    <dgm:pt modelId="{59CDFB27-4918-4226-AA27-4FEBE97A7A78}">
      <dgm:prSet/>
      <dgm:spPr/>
      <dgm:t>
        <a:bodyPr/>
        <a:lstStyle/>
        <a:p>
          <a:r>
            <a:rPr lang="en-US"/>
            <a:t>Defined target IPs (Win Server, Win 11) in GSA.</a:t>
          </a:r>
        </a:p>
      </dgm:t>
    </dgm:pt>
    <dgm:pt modelId="{DD5E6FC2-0E48-4B51-BB96-1577E072FFC3}" type="parTrans" cxnId="{F9CD1A7F-E0F1-4D46-ABB5-9A5729A84000}">
      <dgm:prSet/>
      <dgm:spPr/>
      <dgm:t>
        <a:bodyPr/>
        <a:lstStyle/>
        <a:p>
          <a:endParaRPr lang="en-US"/>
        </a:p>
      </dgm:t>
    </dgm:pt>
    <dgm:pt modelId="{036A0774-D9CA-40D9-AED9-F5D095DB814D}" type="sibTrans" cxnId="{F9CD1A7F-E0F1-4D46-ABB5-9A5729A84000}">
      <dgm:prSet/>
      <dgm:spPr/>
      <dgm:t>
        <a:bodyPr/>
        <a:lstStyle/>
        <a:p>
          <a:endParaRPr lang="en-US"/>
        </a:p>
      </dgm:t>
    </dgm:pt>
    <dgm:pt modelId="{A4DC709B-5E64-4B9F-B25A-5AB3DB2C6E61}">
      <dgm:prSet/>
      <dgm:spPr/>
      <dgm:t>
        <a:bodyPr/>
        <a:lstStyle/>
        <a:p>
          <a:r>
            <a:rPr lang="en-US"/>
            <a:t>Created and ran scan tasks ("Full and fast").</a:t>
          </a:r>
        </a:p>
      </dgm:t>
    </dgm:pt>
    <dgm:pt modelId="{4A468C93-461D-497A-A708-77FBF6AA07B4}" type="parTrans" cxnId="{6E9A8622-7020-4294-81AF-0B5D039FBBA1}">
      <dgm:prSet/>
      <dgm:spPr/>
      <dgm:t>
        <a:bodyPr/>
        <a:lstStyle/>
        <a:p>
          <a:endParaRPr lang="en-US"/>
        </a:p>
      </dgm:t>
    </dgm:pt>
    <dgm:pt modelId="{F83FD08E-80D2-4B40-8923-87F32A0D680D}" type="sibTrans" cxnId="{6E9A8622-7020-4294-81AF-0B5D039FBBA1}">
      <dgm:prSet/>
      <dgm:spPr/>
      <dgm:t>
        <a:bodyPr/>
        <a:lstStyle/>
        <a:p>
          <a:endParaRPr lang="en-US"/>
        </a:p>
      </dgm:t>
    </dgm:pt>
    <dgm:pt modelId="{6629D46A-40BE-44D2-BA9F-AAF711C1C2CB}" type="pres">
      <dgm:prSet presAssocID="{C1077E3E-1650-4316-AF6B-E1245051137F}" presName="Name0" presStyleCnt="0">
        <dgm:presLayoutVars>
          <dgm:dir/>
          <dgm:animLvl val="lvl"/>
          <dgm:resizeHandles val="exact"/>
        </dgm:presLayoutVars>
      </dgm:prSet>
      <dgm:spPr/>
    </dgm:pt>
    <dgm:pt modelId="{085DD7B9-83A6-4067-81AD-8C44672C9C02}" type="pres">
      <dgm:prSet presAssocID="{AEE022E6-B8A5-475D-B9DB-4CC6DFAFDAC8}" presName="linNode" presStyleCnt="0"/>
      <dgm:spPr/>
    </dgm:pt>
    <dgm:pt modelId="{3ABFF9F5-993C-45A3-9988-523677923F53}" type="pres">
      <dgm:prSet presAssocID="{AEE022E6-B8A5-475D-B9DB-4CC6DFAFDAC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D3848B5-9A1A-458A-944D-85EC590CDA80}" type="pres">
      <dgm:prSet presAssocID="{2158BF59-CB3E-4436-8E70-20D12768542F}" presName="sp" presStyleCnt="0"/>
      <dgm:spPr/>
    </dgm:pt>
    <dgm:pt modelId="{0B7FD3DE-89FE-459D-B308-6E66DAE3353A}" type="pres">
      <dgm:prSet presAssocID="{59CDFB27-4918-4226-AA27-4FEBE97A7A78}" presName="linNode" presStyleCnt="0"/>
      <dgm:spPr/>
    </dgm:pt>
    <dgm:pt modelId="{E21E6CFF-3B2B-4BB3-A549-79315C74AE92}" type="pres">
      <dgm:prSet presAssocID="{59CDFB27-4918-4226-AA27-4FEBE97A7A7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8517E47-67DC-4A62-AFE6-AEF503BC8A06}" type="pres">
      <dgm:prSet presAssocID="{036A0774-D9CA-40D9-AED9-F5D095DB814D}" presName="sp" presStyleCnt="0"/>
      <dgm:spPr/>
    </dgm:pt>
    <dgm:pt modelId="{02C63E27-C56F-46ED-BFB8-21F7D6392C7C}" type="pres">
      <dgm:prSet presAssocID="{A4DC709B-5E64-4B9F-B25A-5AB3DB2C6E61}" presName="linNode" presStyleCnt="0"/>
      <dgm:spPr/>
    </dgm:pt>
    <dgm:pt modelId="{6B792871-7685-49EC-ADB2-57AA5165BFBC}" type="pres">
      <dgm:prSet presAssocID="{A4DC709B-5E64-4B9F-B25A-5AB3DB2C6E61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6E9A8622-7020-4294-81AF-0B5D039FBBA1}" srcId="{C1077E3E-1650-4316-AF6B-E1245051137F}" destId="{A4DC709B-5E64-4B9F-B25A-5AB3DB2C6E61}" srcOrd="2" destOrd="0" parTransId="{4A468C93-461D-497A-A708-77FBF6AA07B4}" sibTransId="{F83FD08E-80D2-4B40-8923-87F32A0D680D}"/>
    <dgm:cxn modelId="{BFF3505F-E736-429E-985A-B545EC30FB1F}" type="presOf" srcId="{A4DC709B-5E64-4B9F-B25A-5AB3DB2C6E61}" destId="{6B792871-7685-49EC-ADB2-57AA5165BFBC}" srcOrd="0" destOrd="0" presId="urn:microsoft.com/office/officeart/2005/8/layout/vList5"/>
    <dgm:cxn modelId="{F9CD1A7F-E0F1-4D46-ABB5-9A5729A84000}" srcId="{C1077E3E-1650-4316-AF6B-E1245051137F}" destId="{59CDFB27-4918-4226-AA27-4FEBE97A7A78}" srcOrd="1" destOrd="0" parTransId="{DD5E6FC2-0E48-4B51-BB96-1577E072FFC3}" sibTransId="{036A0774-D9CA-40D9-AED9-F5D095DB814D}"/>
    <dgm:cxn modelId="{F941DE8E-F94A-470D-9858-9760AE9D6E6A}" srcId="{C1077E3E-1650-4316-AF6B-E1245051137F}" destId="{AEE022E6-B8A5-475D-B9DB-4CC6DFAFDAC8}" srcOrd="0" destOrd="0" parTransId="{1507B18C-C1D8-429B-8222-00854F0E357E}" sibTransId="{2158BF59-CB3E-4436-8E70-20D12768542F}"/>
    <dgm:cxn modelId="{31E23597-4073-440A-8A83-938DB4A1CDB9}" type="presOf" srcId="{C1077E3E-1650-4316-AF6B-E1245051137F}" destId="{6629D46A-40BE-44D2-BA9F-AAF711C1C2CB}" srcOrd="0" destOrd="0" presId="urn:microsoft.com/office/officeart/2005/8/layout/vList5"/>
    <dgm:cxn modelId="{045B4AAC-BB27-40DF-A86E-E18A8769D19C}" type="presOf" srcId="{AEE022E6-B8A5-475D-B9DB-4CC6DFAFDAC8}" destId="{3ABFF9F5-993C-45A3-9988-523677923F53}" srcOrd="0" destOrd="0" presId="urn:microsoft.com/office/officeart/2005/8/layout/vList5"/>
    <dgm:cxn modelId="{A7240BE9-C2DA-4287-AC3C-57B6DCC77FA9}" type="presOf" srcId="{59CDFB27-4918-4226-AA27-4FEBE97A7A78}" destId="{E21E6CFF-3B2B-4BB3-A549-79315C74AE92}" srcOrd="0" destOrd="0" presId="urn:microsoft.com/office/officeart/2005/8/layout/vList5"/>
    <dgm:cxn modelId="{489844E8-744B-4400-B76E-B0F505AD37D2}" type="presParOf" srcId="{6629D46A-40BE-44D2-BA9F-AAF711C1C2CB}" destId="{085DD7B9-83A6-4067-81AD-8C44672C9C02}" srcOrd="0" destOrd="0" presId="urn:microsoft.com/office/officeart/2005/8/layout/vList5"/>
    <dgm:cxn modelId="{3D9280C6-7F4F-44F0-97D7-F1F1D7CF1338}" type="presParOf" srcId="{085DD7B9-83A6-4067-81AD-8C44672C9C02}" destId="{3ABFF9F5-993C-45A3-9988-523677923F53}" srcOrd="0" destOrd="0" presId="urn:microsoft.com/office/officeart/2005/8/layout/vList5"/>
    <dgm:cxn modelId="{07979F95-3028-446E-9DF1-0D0DC3659181}" type="presParOf" srcId="{6629D46A-40BE-44D2-BA9F-AAF711C1C2CB}" destId="{9D3848B5-9A1A-458A-944D-85EC590CDA80}" srcOrd="1" destOrd="0" presId="urn:microsoft.com/office/officeart/2005/8/layout/vList5"/>
    <dgm:cxn modelId="{AB53024F-CFD2-4D68-B927-5EAD153849AA}" type="presParOf" srcId="{6629D46A-40BE-44D2-BA9F-AAF711C1C2CB}" destId="{0B7FD3DE-89FE-459D-B308-6E66DAE3353A}" srcOrd="2" destOrd="0" presId="urn:microsoft.com/office/officeart/2005/8/layout/vList5"/>
    <dgm:cxn modelId="{3DB3A54F-E0E6-4BAE-A706-2F76099B386E}" type="presParOf" srcId="{0B7FD3DE-89FE-459D-B308-6E66DAE3353A}" destId="{E21E6CFF-3B2B-4BB3-A549-79315C74AE92}" srcOrd="0" destOrd="0" presId="urn:microsoft.com/office/officeart/2005/8/layout/vList5"/>
    <dgm:cxn modelId="{DD80132D-4C1D-4181-B1BA-C34640D6C4BE}" type="presParOf" srcId="{6629D46A-40BE-44D2-BA9F-AAF711C1C2CB}" destId="{C8517E47-67DC-4A62-AFE6-AEF503BC8A06}" srcOrd="3" destOrd="0" presId="urn:microsoft.com/office/officeart/2005/8/layout/vList5"/>
    <dgm:cxn modelId="{1C3259AF-4CDF-4D54-AB09-6AABE95F19EF}" type="presParOf" srcId="{6629D46A-40BE-44D2-BA9F-AAF711C1C2CB}" destId="{02C63E27-C56F-46ED-BFB8-21F7D6392C7C}" srcOrd="4" destOrd="0" presId="urn:microsoft.com/office/officeart/2005/8/layout/vList5"/>
    <dgm:cxn modelId="{A2A9F85A-64CB-4836-8C72-3B178BF5A164}" type="presParOf" srcId="{02C63E27-C56F-46ED-BFB8-21F7D6392C7C}" destId="{6B792871-7685-49EC-ADB2-57AA5165BFB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BFF9F5-993C-45A3-9988-523677923F53}">
      <dsp:nvSpPr>
        <dsp:cNvPr id="0" name=""/>
        <dsp:cNvSpPr/>
      </dsp:nvSpPr>
      <dsp:spPr>
        <a:xfrm>
          <a:off x="1502427" y="1215"/>
          <a:ext cx="1690230" cy="8021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Feed Sync:</a:t>
          </a:r>
          <a:r>
            <a:rPr lang="en-US" sz="1300" kern="1200"/>
            <a:t> Automatic synchronization of NVT/SCAP/CERT data.</a:t>
          </a:r>
          <a:r>
            <a:rPr lang="en-US" sz="1300" b="1" kern="1200"/>
            <a:t> Configuration:</a:t>
          </a:r>
          <a:endParaRPr lang="en-US" sz="1300" kern="1200"/>
        </a:p>
      </dsp:txBody>
      <dsp:txXfrm>
        <a:off x="1541586" y="40374"/>
        <a:ext cx="1611912" cy="723866"/>
      </dsp:txXfrm>
    </dsp:sp>
    <dsp:sp modelId="{E21E6CFF-3B2B-4BB3-A549-79315C74AE92}">
      <dsp:nvSpPr>
        <dsp:cNvPr id="0" name=""/>
        <dsp:cNvSpPr/>
      </dsp:nvSpPr>
      <dsp:spPr>
        <a:xfrm>
          <a:off x="1502427" y="843508"/>
          <a:ext cx="1690230" cy="8021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Defined target IPs (Win Server, Win 11) in GSA.</a:t>
          </a:r>
        </a:p>
      </dsp:txBody>
      <dsp:txXfrm>
        <a:off x="1541586" y="882667"/>
        <a:ext cx="1611912" cy="723866"/>
      </dsp:txXfrm>
    </dsp:sp>
    <dsp:sp modelId="{6B792871-7685-49EC-ADB2-57AA5165BFBC}">
      <dsp:nvSpPr>
        <dsp:cNvPr id="0" name=""/>
        <dsp:cNvSpPr/>
      </dsp:nvSpPr>
      <dsp:spPr>
        <a:xfrm>
          <a:off x="1502427" y="1685802"/>
          <a:ext cx="1690230" cy="8021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Created and ran scan tasks ("Full and fast").</a:t>
          </a:r>
        </a:p>
      </dsp:txBody>
      <dsp:txXfrm>
        <a:off x="1541586" y="1724961"/>
        <a:ext cx="1611912" cy="723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ffa6f976f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3ffa6f976f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390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ffa6f976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3ffa6f976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ffde9c80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3ffde9c80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3ffa6f976f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3ffa6f976f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ffa6f976f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ffa6f976f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ffde9c8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ffde9c80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7a8940b1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47a8940b1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ffa6f976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3ffa6f976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ffa6f976f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3ffa6f976f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ffde9c80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3ffde9c80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ffa6f976f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ffa6f976f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ffa6f976f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3ffa6f976f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ffa6f976f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ffa6f976f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ffa6f976f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3ffa6f976f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6708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89488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40865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16867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03793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53052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52144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88423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09255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6634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7469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372778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20052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541250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7774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767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7544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14539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25694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346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5.png"/><Relationship Id="rId4" Type="http://schemas.openxmlformats.org/officeDocument/2006/relationships/diagramData" Target="../diagrams/data1.xml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30" y="426230"/>
            <a:ext cx="3454740" cy="122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178200" y="1697813"/>
            <a:ext cx="87876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6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SEMESTER PRESENTATION </a:t>
            </a:r>
            <a:endParaRPr sz="176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3"/>
          <p:cNvSpPr txBox="1">
            <a:spLocks noGrp="1"/>
          </p:cNvSpPr>
          <p:nvPr>
            <p:ph type="body" idx="1"/>
          </p:nvPr>
        </p:nvSpPr>
        <p:spPr>
          <a:xfrm>
            <a:off x="550930" y="2765505"/>
            <a:ext cx="1799100" cy="12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By:</a:t>
            </a:r>
            <a:b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Sudarshan Rangappa</a:t>
            </a:r>
            <a:b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012300300008002019</a:t>
            </a:r>
            <a:b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Msc. Cyber Security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13"/>
          <p:cNvSpPr txBox="1">
            <a:spLocks noGrp="1"/>
          </p:cNvSpPr>
          <p:nvPr>
            <p:ph type="body" idx="4294967295"/>
          </p:nvPr>
        </p:nvSpPr>
        <p:spPr>
          <a:xfrm>
            <a:off x="6794433" y="2760011"/>
            <a:ext cx="1798637" cy="1204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Under the Guidance of:</a:t>
            </a:r>
            <a:b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Dr. Ramya Shah</a:t>
            </a:r>
            <a:b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Assistant Professor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291650" y="2012725"/>
            <a:ext cx="8592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 dirty="0">
                <a:solidFill>
                  <a:schemeClr val="accent3">
                    <a:lumMod val="75000"/>
                  </a:schemeClr>
                </a:solidFill>
              </a:rPr>
              <a:t>Integrated Cyber </a:t>
            </a:r>
            <a:r>
              <a:rPr lang="en-IN" sz="2400" dirty="0" err="1">
                <a:solidFill>
                  <a:schemeClr val="accent3">
                    <a:lumMod val="75000"/>
                  </a:schemeClr>
                </a:solidFill>
              </a:rPr>
              <a:t>Defense</a:t>
            </a:r>
            <a:r>
              <a:rPr lang="en-IN" sz="2400" dirty="0">
                <a:solidFill>
                  <a:schemeClr val="accent3">
                    <a:lumMod val="75000"/>
                  </a:schemeClr>
                </a:solidFill>
              </a:rPr>
              <a:t> Environment (ICDE)</a:t>
            </a:r>
            <a:endParaRPr sz="2100" dirty="0">
              <a:solidFill>
                <a:schemeClr val="accent3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2164475" y="3882988"/>
            <a:ext cx="46197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To:</a:t>
            </a:r>
            <a:br>
              <a:rPr lang="en" sz="16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of Cybersecurity and Digitial Forensics</a:t>
            </a:r>
            <a:endParaRPr sz="1600" b="1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National Forensic Sciences University	</a:t>
            </a:r>
            <a:endParaRPr sz="1600" b="1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14F7DB2-2747-44B1-8CCD-EA4CF6EAB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6B274392-2BAA-4EFD-A7A4-941ABF7B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54E9F97B-B428-4C46-8004-BC4A40DEF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F6C42F04-DEA1-45C3-9F84-8B1652F9C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DA860151-6D39-4EDD-99B8-908690A0D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2C02D87C-1E23-4B24-AFE6-A85743C72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97" y="352425"/>
            <a:ext cx="2771251" cy="443865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51" y="476631"/>
            <a:ext cx="2523744" cy="4190238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714081" y="716067"/>
            <a:ext cx="2047810" cy="370950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800">
                <a:solidFill>
                  <a:srgbClr val="FFFFFF"/>
                </a:solidFill>
              </a:rPr>
              <a:t>Tools and Technologies Used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8" cy="51435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3855700" y="352425"/>
            <a:ext cx="4465223" cy="40544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/>
              <a:t>Log Aggregation/Analysis: Splunk Enterprise (Free License)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/>
              <a:t>Target Environment: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dirty="0"/>
              <a:t>Windows Server 2025 (Active Directory Domain Controller)</a:t>
            </a:r>
            <a:endParaRPr lang="en-US"/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dirty="0"/>
              <a:t>Windows 11 (Endpoint)</a:t>
            </a:r>
            <a:endParaRPr lang="en-US"/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dirty="0"/>
              <a:t>Sysmon (Enhanced Endpoint Monitoring)</a:t>
            </a:r>
            <a:endParaRPr lang="en-US"/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/>
              <a:t>Attacker Machine: Kali Linux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/>
              <a:t>Operating Systems: Ubuntu Server 22.04 LTS, Debian 12, Windows</a:t>
            </a:r>
          </a:p>
        </p:txBody>
      </p:sp>
    </p:spTree>
    <p:extLst>
      <p:ext uri="{BB962C8B-B14F-4D97-AF65-F5344CB8AC3E}">
        <p14:creationId xmlns:p14="http://schemas.microsoft.com/office/powerpoint/2010/main" val="2044726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714400" y="552275"/>
            <a:ext cx="7505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System Architecture - Network Topology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D3096-061B-3A72-C8C9-77F08F8755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9150" y="1198563"/>
            <a:ext cx="7610475" cy="324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Environment: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VMware Workstation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ICDE-project [NAT network] {192.168.33.0/24}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VM List &amp; IPs: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Kali (Attacker): 192.168.33.143</a:t>
            </a: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Splunk (Log Aggregation): 192.168.33.128</a:t>
            </a: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Win Server 2025 (AD DC): 192.168.33.129</a:t>
            </a: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Win 11 (Endpoint): 192.168.33.130</a:t>
            </a: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Wazuh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Manager: 192.168.33.131</a:t>
            </a: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Shuffle (SOAR): 192.168.33.149</a:t>
            </a: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OpenVAS (Scanner): 192.168.33.147</a:t>
            </a: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Cowrie (Honeypot): 192.168.33.142</a:t>
            </a: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Suricata (NIDS): 192.168.33.144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339"/>
            <a:ext cx="9172471" cy="5142161"/>
            <a:chOff x="-15736" y="0"/>
            <a:chExt cx="12229962" cy="685621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CD02150-CABB-9355-89AB-52049C9AC6BB}"/>
              </a:ext>
            </a:extLst>
          </p:cNvPr>
          <p:cNvSpPr txBox="1"/>
          <p:nvPr/>
        </p:nvSpPr>
        <p:spPr>
          <a:xfrm>
            <a:off x="396113" y="1301752"/>
            <a:ext cx="3070512" cy="21179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System Architecture  Network Topology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B4420E-C2B7-3E00-E4A5-8A7F89225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243396"/>
              </p:ext>
            </p:extLst>
          </p:nvPr>
        </p:nvGraphicFramePr>
        <p:xfrm>
          <a:off x="3451860" y="556260"/>
          <a:ext cx="5137681" cy="4046220"/>
        </p:xfrm>
        <a:graphic>
          <a:graphicData uri="http://schemas.openxmlformats.org/drawingml/2006/table">
            <a:tbl>
              <a:tblPr firstRow="1" firstCol="1">
                <a:noFill/>
                <a:tableStyleId>{58B6010B-85DF-41D9-BBAF-A889CF1924C4}</a:tableStyleId>
              </a:tblPr>
              <a:tblGrid>
                <a:gridCol w="919848">
                  <a:extLst>
                    <a:ext uri="{9D8B030D-6E8A-4147-A177-3AD203B41FA5}">
                      <a16:colId xmlns:a16="http://schemas.microsoft.com/office/drawing/2014/main" val="1903372257"/>
                    </a:ext>
                  </a:extLst>
                </a:gridCol>
                <a:gridCol w="823990">
                  <a:extLst>
                    <a:ext uri="{9D8B030D-6E8A-4147-A177-3AD203B41FA5}">
                      <a16:colId xmlns:a16="http://schemas.microsoft.com/office/drawing/2014/main" val="1110330397"/>
                    </a:ext>
                  </a:extLst>
                </a:gridCol>
                <a:gridCol w="875777">
                  <a:extLst>
                    <a:ext uri="{9D8B030D-6E8A-4147-A177-3AD203B41FA5}">
                      <a16:colId xmlns:a16="http://schemas.microsoft.com/office/drawing/2014/main" val="4024666547"/>
                    </a:ext>
                  </a:extLst>
                </a:gridCol>
                <a:gridCol w="350203">
                  <a:extLst>
                    <a:ext uri="{9D8B030D-6E8A-4147-A177-3AD203B41FA5}">
                      <a16:colId xmlns:a16="http://schemas.microsoft.com/office/drawing/2014/main" val="1734680150"/>
                    </a:ext>
                  </a:extLst>
                </a:gridCol>
                <a:gridCol w="431737">
                  <a:extLst>
                    <a:ext uri="{9D8B030D-6E8A-4147-A177-3AD203B41FA5}">
                      <a16:colId xmlns:a16="http://schemas.microsoft.com/office/drawing/2014/main" val="282283678"/>
                    </a:ext>
                  </a:extLst>
                </a:gridCol>
                <a:gridCol w="353507">
                  <a:extLst>
                    <a:ext uri="{9D8B030D-6E8A-4147-A177-3AD203B41FA5}">
                      <a16:colId xmlns:a16="http://schemas.microsoft.com/office/drawing/2014/main" val="3560240439"/>
                    </a:ext>
                  </a:extLst>
                </a:gridCol>
                <a:gridCol w="1382619">
                  <a:extLst>
                    <a:ext uri="{9D8B030D-6E8A-4147-A177-3AD203B41FA5}">
                      <a16:colId xmlns:a16="http://schemas.microsoft.com/office/drawing/2014/main" val="2133842301"/>
                    </a:ext>
                  </a:extLst>
                </a:gridCol>
              </a:tblGrid>
              <a:tr h="34364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b="1" kern="100" dirty="0">
                          <a:solidFill>
                            <a:srgbClr val="FFFFFF"/>
                          </a:solidFill>
                          <a:effectLst/>
                        </a:rPr>
                        <a:t>Role / Primary Tool</a:t>
                      </a:r>
                      <a:endParaRPr lang="en-IN" sz="600" b="1" kern="1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b="1" kern="100">
                          <a:solidFill>
                            <a:srgbClr val="FFFFFF"/>
                          </a:solidFill>
                          <a:effectLst/>
                        </a:rPr>
                        <a:t>Operating System</a:t>
                      </a:r>
                      <a:endParaRPr lang="en-IN" sz="600" b="1" kern="1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b="1" kern="100">
                          <a:solidFill>
                            <a:srgbClr val="FFFFFF"/>
                          </a:solidFill>
                          <a:effectLst/>
                        </a:rPr>
                        <a:t>IP Address</a:t>
                      </a:r>
                      <a:endParaRPr lang="en-IN" sz="600" b="1" kern="1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b="1" kern="100">
                          <a:solidFill>
                            <a:srgbClr val="FFFFFF"/>
                          </a:solidFill>
                          <a:effectLst/>
                        </a:rPr>
                        <a:t>RAM</a:t>
                      </a:r>
                      <a:endParaRPr lang="en-IN" sz="600" b="1" kern="1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b="1" kern="100">
                          <a:solidFill>
                            <a:srgbClr val="FFFFFF"/>
                          </a:solidFill>
                          <a:effectLst/>
                        </a:rPr>
                        <a:t>vCPUs</a:t>
                      </a:r>
                      <a:endParaRPr lang="en-IN" sz="600" b="1" kern="1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b="1" kern="100">
                          <a:solidFill>
                            <a:srgbClr val="FFFFFF"/>
                          </a:solidFill>
                          <a:effectLst/>
                        </a:rPr>
                        <a:t>Hard Disk</a:t>
                      </a:r>
                      <a:endParaRPr lang="en-IN" sz="600" b="1" kern="1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b="1" kern="100">
                          <a:solidFill>
                            <a:srgbClr val="FFFFFF"/>
                          </a:solidFill>
                          <a:effectLst/>
                        </a:rPr>
                        <a:t>Notes</a:t>
                      </a:r>
                      <a:endParaRPr lang="en-IN" sz="600" b="1" kern="1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525936"/>
                  </a:ext>
                </a:extLst>
              </a:tr>
              <a:tr h="34364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b="1" kern="100">
                          <a:solidFill>
                            <a:srgbClr val="FFFFFF"/>
                          </a:solidFill>
                          <a:effectLst/>
                        </a:rPr>
                        <a:t>Attacker Machine</a:t>
                      </a:r>
                      <a:endParaRPr lang="en-IN" sz="600" b="1" kern="1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Kali Linux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192.168.33.143/24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4gb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80gb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Used for launching simulated attacks.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540406"/>
                  </a:ext>
                </a:extLst>
              </a:tr>
              <a:tr h="34364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b="1" kern="100">
                          <a:solidFill>
                            <a:srgbClr val="FFFFFF"/>
                          </a:solidFill>
                          <a:effectLst/>
                        </a:rPr>
                        <a:t>Log Aggregation / Analysis</a:t>
                      </a:r>
                      <a:endParaRPr lang="en-IN" sz="600" b="1" kern="1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Ubuntu Server 22.04 LTS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192.168.33.128/24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4gb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80gb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Hosts Splunk Enterprise (Free License).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890712"/>
                  </a:ext>
                </a:extLst>
              </a:tr>
              <a:tr h="34364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b="1" kern="100">
                          <a:solidFill>
                            <a:srgbClr val="FFFFFF"/>
                          </a:solidFill>
                          <a:effectLst/>
                        </a:rPr>
                        <a:t>Domain Controller / AD</a:t>
                      </a:r>
                      <a:endParaRPr lang="en-IN" sz="600" b="1" kern="1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Windows Server 2025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192.168.33.129/24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4gb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60gb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Hosts Active Directory Domain Services.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854973"/>
                  </a:ext>
                </a:extLst>
              </a:tr>
              <a:tr h="54952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b="1" kern="100">
                          <a:solidFill>
                            <a:srgbClr val="FFFFFF"/>
                          </a:solidFill>
                          <a:effectLst/>
                        </a:rPr>
                        <a:t>Target Endpoint</a:t>
                      </a:r>
                      <a:endParaRPr lang="en-IN" sz="600" b="1" kern="1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Windows 11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 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192.168.33.130/24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4gb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80gb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Represents a typical user workstation.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1460"/>
                  </a:ext>
                </a:extLst>
              </a:tr>
              <a:tr h="34364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b="1" kern="100">
                          <a:solidFill>
                            <a:srgbClr val="FFFFFF"/>
                          </a:solidFill>
                          <a:effectLst/>
                        </a:rPr>
                        <a:t>SIEM / HIDS Manager</a:t>
                      </a:r>
                      <a:endParaRPr lang="en-IN" sz="600" b="1" kern="1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Ubuntu Server 22.04 LTS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192.168.33.131/24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4gb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80gb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Hosts Wazuh Manager.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6557"/>
                  </a:ext>
                </a:extLst>
              </a:tr>
              <a:tr h="54952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b="1" kern="100">
                          <a:solidFill>
                            <a:srgbClr val="FFFFFF"/>
                          </a:solidFill>
                          <a:effectLst/>
                        </a:rPr>
                        <a:t>SOAR Platform</a:t>
                      </a:r>
                      <a:endParaRPr lang="en-IN" sz="600" b="1" kern="1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Ubuntu Server 22.04 LTS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192.168.33.149/24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8gb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60gb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Hosts Shuffle.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 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201808"/>
                  </a:ext>
                </a:extLst>
              </a:tr>
              <a:tr h="34364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b="1" kern="100">
                          <a:solidFill>
                            <a:srgbClr val="FFFFFF"/>
                          </a:solidFill>
                          <a:effectLst/>
                        </a:rPr>
                        <a:t>Vulnerability Scanner</a:t>
                      </a:r>
                      <a:endParaRPr lang="en-IN" sz="600" b="1" kern="1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Debian 12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192.168.33.147/24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8gb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60gb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Hosts OpenVAS (GVM).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350022"/>
                  </a:ext>
                </a:extLst>
              </a:tr>
              <a:tr h="33577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b="1" kern="100">
                          <a:solidFill>
                            <a:srgbClr val="FFFFFF"/>
                          </a:solidFill>
                          <a:effectLst/>
                        </a:rPr>
                        <a:t>Honeypot</a:t>
                      </a:r>
                      <a:endParaRPr lang="en-IN" sz="600" b="1" kern="1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Debian 12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192.168.33.142/24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4gb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60gb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Hosts Cowrie.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365036"/>
                  </a:ext>
                </a:extLst>
              </a:tr>
              <a:tr h="54952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600" b="1" kern="100">
                          <a:solidFill>
                            <a:srgbClr val="FFFFFF"/>
                          </a:solidFill>
                          <a:effectLst/>
                        </a:rPr>
                        <a:t>NIDS Sensor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b="1" kern="100">
                          <a:solidFill>
                            <a:srgbClr val="FFFFFF"/>
                          </a:solidFill>
                          <a:effectLst/>
                        </a:rPr>
                        <a:t> </a:t>
                      </a:r>
                      <a:endParaRPr lang="en-IN" sz="600" b="1" kern="1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Debian 12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192.168.33.144/24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2gb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60gb</a:t>
                      </a:r>
                      <a:endParaRPr lang="en-IN" sz="6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Hosts Suricata. (May need promiscuous mode)</a:t>
                      </a:r>
                      <a:endParaRPr lang="en-IN" sz="6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40487" marR="24292" marT="24292" marB="242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031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196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14F7DB2-2747-44B1-8CCD-EA4CF6EAB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274392-2BAA-4EFD-A7A4-941ABF7B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E9F97B-B428-4C46-8004-BC4A40DEF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C42F04-DEA1-45C3-9F84-8B1652F9C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860151-6D39-4EDD-99B8-908690A0D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02D87C-1E23-4B24-AFE6-A85743C72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E5E839-040E-4D3E-B50A-8D803DFE4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F3F4B4-A2E6-47B5-92FB-37BEEAFA4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B8C51A-90EF-2152-43EE-82914A3E0D1A}"/>
              </a:ext>
            </a:extLst>
          </p:cNvPr>
          <p:cNvSpPr txBox="1"/>
          <p:nvPr/>
        </p:nvSpPr>
        <p:spPr>
          <a:xfrm>
            <a:off x="480060" y="476631"/>
            <a:ext cx="2515852" cy="4190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n w="3175" cmpd="sng">
                  <a:noFill/>
                </a:ln>
                <a:solidFill>
                  <a:schemeClr val="tx2"/>
                </a:solidFill>
                <a:latin typeface="+mj-lt"/>
                <a:ea typeface="+mj-ea"/>
                <a:cs typeface="+mj-cs"/>
              </a:rPr>
              <a:t>System Architecture - Component Roles &amp; Integration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124D17-3A82-47D5-80C1-F990ABB1E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0561" y="352425"/>
            <a:ext cx="4937237" cy="443865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08BEF6C-8157-583B-BCB1-5E9B3E34D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3353" y="716067"/>
            <a:ext cx="4209962" cy="36404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/>
            </a:pPr>
            <a:r>
              <a:rPr kumimoji="0" lang="en-US" altLang="en-US" sz="900" b="1" i="0" u="none" strike="noStrike" normalizeH="0" baseline="0" dirty="0" err="1">
                <a:ln>
                  <a:noFill/>
                </a:ln>
                <a:solidFill>
                  <a:schemeClr val="bg1"/>
                </a:solidFill>
              </a:rPr>
              <a:t>Wazuh</a:t>
            </a:r>
            <a:r>
              <a:rPr kumimoji="0" lang="en-US" altLang="en-US" sz="900" b="1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:</a:t>
            </a:r>
            <a: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 Collects endpoint/server logs, performs HIDS, correlates events, generates alerts. Forwards alerts/logs to Splunk &amp; Shuffle.</a:t>
            </a:r>
            <a:b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</a:br>
            <a:endParaRPr kumimoji="0" lang="en-US" altLang="en-US" sz="900" b="0" i="0" u="none" strike="noStrike" normalizeH="0" baseline="0" dirty="0">
              <a:ln>
                <a:noFill/>
              </a:ln>
              <a:solidFill>
                <a:schemeClr val="bg1"/>
              </a:solidFill>
            </a:endParaRPr>
          </a:p>
          <a:p>
            <a:pPr marL="0" marR="0" lvl="0" indent="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/>
            </a:pPr>
            <a:r>
              <a:rPr kumimoji="0" lang="en-US" altLang="en-US" sz="900" b="1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Suricata:</a:t>
            </a:r>
            <a: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 Monitors network traffic (NIDS), generates alerts (Eve JSON). Logs collected by </a:t>
            </a:r>
            <a:r>
              <a:rPr kumimoji="0" lang="en-US" altLang="en-US" sz="900" b="0" i="0" u="none" strike="noStrike" normalizeH="0" baseline="0" dirty="0" err="1">
                <a:ln>
                  <a:noFill/>
                </a:ln>
                <a:solidFill>
                  <a:schemeClr val="bg1"/>
                </a:solidFill>
              </a:rPr>
              <a:t>Wazuh</a:t>
            </a:r>
            <a: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 agent.</a:t>
            </a:r>
            <a:b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</a:br>
            <a:endParaRPr kumimoji="0" lang="en-US" altLang="en-US" sz="900" b="0" i="0" u="none" strike="noStrike" normalizeH="0" baseline="0" dirty="0">
              <a:ln>
                <a:noFill/>
              </a:ln>
              <a:solidFill>
                <a:schemeClr val="bg1"/>
              </a:solidFill>
            </a:endParaRPr>
          </a:p>
          <a:p>
            <a:pPr marL="0" marR="0" lvl="0" indent="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/>
            </a:pPr>
            <a:r>
              <a:rPr kumimoji="0" lang="en-US" altLang="en-US" sz="900" b="1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Cowrie:</a:t>
            </a:r>
            <a: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 Captures SSH/Telnet interaction attempts. Logs collected by </a:t>
            </a:r>
            <a:r>
              <a:rPr kumimoji="0" lang="en-US" altLang="en-US" sz="900" b="0" i="0" u="none" strike="noStrike" normalizeH="0" baseline="0" dirty="0" err="1">
                <a:ln>
                  <a:noFill/>
                </a:ln>
                <a:solidFill>
                  <a:schemeClr val="bg1"/>
                </a:solidFill>
              </a:rPr>
              <a:t>Wazuh</a:t>
            </a:r>
            <a: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 agent.</a:t>
            </a:r>
            <a:b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</a:br>
            <a:endParaRPr kumimoji="0" lang="en-US" altLang="en-US" sz="900" b="0" i="0" u="none" strike="noStrike" normalizeH="0" baseline="0" dirty="0">
              <a:ln>
                <a:noFill/>
              </a:ln>
              <a:solidFill>
                <a:schemeClr val="bg1"/>
              </a:solidFill>
            </a:endParaRPr>
          </a:p>
          <a:p>
            <a:pPr marL="0" marR="0" lvl="0" indent="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/>
            </a:pPr>
            <a:r>
              <a:rPr kumimoji="0" lang="en-US" altLang="en-US" sz="900" b="1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OpenVAS:</a:t>
            </a:r>
            <a: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 Performs vulnerability scans on targets. Results viewed via GSA.</a:t>
            </a:r>
            <a:b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</a:br>
            <a:endParaRPr kumimoji="0" lang="en-US" altLang="en-US" sz="900" b="0" i="0" u="none" strike="noStrike" normalizeH="0" baseline="0" dirty="0">
              <a:ln>
                <a:noFill/>
              </a:ln>
              <a:solidFill>
                <a:schemeClr val="bg1"/>
              </a:solidFill>
            </a:endParaRPr>
          </a:p>
          <a:p>
            <a:pPr marL="0" marR="0" lvl="0" indent="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/>
            </a:pPr>
            <a:r>
              <a:rPr kumimoji="0" lang="en-US" altLang="en-US" sz="900" b="1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Splunk:</a:t>
            </a:r>
            <a: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 Central log repository (</a:t>
            </a:r>
            <a:r>
              <a:rPr kumimoji="0" lang="en-US" altLang="en-US" sz="900" b="0" i="0" u="none" strike="noStrike" normalizeH="0" baseline="0" dirty="0" err="1">
                <a:ln>
                  <a:noFill/>
                </a:ln>
                <a:solidFill>
                  <a:schemeClr val="bg1"/>
                </a:solidFill>
              </a:rPr>
              <a:t>Wazuh</a:t>
            </a:r>
            <a: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, Suricata, Cowrie via </a:t>
            </a:r>
            <a:r>
              <a:rPr kumimoji="0" lang="en-US" altLang="en-US" sz="900" b="0" i="0" u="none" strike="noStrike" normalizeH="0" baseline="0" dirty="0" err="1">
                <a:ln>
                  <a:noFill/>
                </a:ln>
                <a:solidFill>
                  <a:schemeClr val="bg1"/>
                </a:solidFill>
              </a:rPr>
              <a:t>Wazuh</a:t>
            </a:r>
            <a: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). Enables deep search and analysis.</a:t>
            </a:r>
            <a:b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</a:br>
            <a:endParaRPr kumimoji="0" lang="en-US" altLang="en-US" sz="900" b="0" i="0" u="none" strike="noStrike" normalizeH="0" baseline="0" dirty="0">
              <a:ln>
                <a:noFill/>
              </a:ln>
              <a:solidFill>
                <a:schemeClr val="bg1"/>
              </a:solidFill>
            </a:endParaRPr>
          </a:p>
          <a:p>
            <a:pPr marL="0" marR="0" lvl="0" indent="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/>
            </a:pPr>
            <a:r>
              <a:rPr kumimoji="0" lang="en-US" altLang="en-US" sz="900" b="1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Shuffle:</a:t>
            </a:r>
            <a: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 Ingests </a:t>
            </a:r>
            <a:r>
              <a:rPr kumimoji="0" lang="en-US" altLang="en-US" sz="900" b="0" i="0" u="none" strike="noStrike" normalizeH="0" baseline="0" dirty="0" err="1">
                <a:ln>
                  <a:noFill/>
                </a:ln>
                <a:solidFill>
                  <a:schemeClr val="bg1"/>
                </a:solidFill>
              </a:rPr>
              <a:t>Wazuh</a:t>
            </a:r>
            <a: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 alerts via webhook. Orchestrates basic notification (Telegram). Foundation for future automation.</a:t>
            </a:r>
            <a:b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</a:br>
            <a:endParaRPr kumimoji="0" lang="en-US" altLang="en-US" sz="900" b="0" i="0" u="none" strike="noStrike" normalizeH="0" baseline="0" dirty="0">
              <a:ln>
                <a:noFill/>
              </a:ln>
              <a:solidFill>
                <a:schemeClr val="bg1"/>
              </a:solidFill>
            </a:endParaRPr>
          </a:p>
          <a:p>
            <a:pPr marL="0" marR="0" lvl="0" indent="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/>
            </a:pPr>
            <a:r>
              <a:rPr kumimoji="0" lang="en-US" altLang="en-US" sz="900" b="1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AD/Endpoints:</a:t>
            </a:r>
            <a: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 Realistic target environment generating logs (enhanced via GPO/Sysmon). Monitored by </a:t>
            </a:r>
            <a:r>
              <a:rPr kumimoji="0" lang="en-US" altLang="en-US" sz="900" b="0" i="0" u="none" strike="noStrike" normalizeH="0" baseline="0" dirty="0" err="1">
                <a:ln>
                  <a:noFill/>
                </a:ln>
                <a:solidFill>
                  <a:schemeClr val="bg1"/>
                </a:solidFill>
              </a:rPr>
              <a:t>Wazuh</a:t>
            </a:r>
            <a: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 agents.</a:t>
            </a:r>
            <a:b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</a:br>
            <a:endParaRPr kumimoji="0" lang="en-US" altLang="en-US" sz="900" b="0" i="0" u="none" strike="noStrike" normalizeH="0" baseline="0" dirty="0">
              <a:ln>
                <a:noFill/>
              </a:ln>
              <a:solidFill>
                <a:schemeClr val="bg1"/>
              </a:solidFill>
            </a:endParaRPr>
          </a:p>
          <a:p>
            <a:pPr marL="0" marR="0" lvl="0" indent="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/>
            </a:pPr>
            <a:r>
              <a:rPr kumimoji="0" lang="en-US" altLang="en-US" sz="900" b="1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Kali:</a:t>
            </a:r>
            <a: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 Simulates attacks to test detection and response.</a:t>
            </a:r>
            <a:b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</a:br>
            <a:endParaRPr kumimoji="0" lang="en-US" altLang="en-US" sz="900" b="0" i="0" u="none" strike="noStrike" normalizeH="0" baseline="0" dirty="0">
              <a:ln>
                <a:noFill/>
              </a:ln>
              <a:solidFill>
                <a:schemeClr val="bg1"/>
              </a:solidFill>
            </a:endParaRPr>
          </a:p>
          <a:p>
            <a:pPr marL="0" marR="0" lvl="0" indent="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/>
            </a:pPr>
            <a:r>
              <a:rPr kumimoji="0" lang="en-US" altLang="en-US" sz="900" b="1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Integration:</a:t>
            </a:r>
            <a: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 Primarily via </a:t>
            </a:r>
            <a:r>
              <a:rPr kumimoji="0" lang="en-US" altLang="en-US" sz="900" b="0" i="0" u="none" strike="noStrike" normalizeH="0" baseline="0" dirty="0" err="1">
                <a:ln>
                  <a:noFill/>
                </a:ln>
                <a:solidFill>
                  <a:schemeClr val="bg1"/>
                </a:solidFill>
              </a:rPr>
              <a:t>Wazuh</a:t>
            </a:r>
            <a: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 Agents, Splunk Universal Forwarder (</a:t>
            </a:r>
            <a:r>
              <a:rPr kumimoji="0" lang="en-US" altLang="en-US" sz="900" b="0" i="0" u="none" strike="noStrike" normalizeH="0" baseline="0" dirty="0" err="1">
                <a:ln>
                  <a:noFill/>
                </a:ln>
                <a:solidFill>
                  <a:schemeClr val="bg1"/>
                </a:solidFill>
              </a:rPr>
              <a:t>Wazuh</a:t>
            </a:r>
            <a: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 -&gt; Splunk), and Webhooks (</a:t>
            </a:r>
            <a:r>
              <a:rPr kumimoji="0" lang="en-US" altLang="en-US" sz="900" b="0" i="0" u="none" strike="noStrike" normalizeH="0" baseline="0" dirty="0" err="1">
                <a:ln>
                  <a:noFill/>
                </a:ln>
                <a:solidFill>
                  <a:schemeClr val="bg1"/>
                </a:solidFill>
              </a:rPr>
              <a:t>Wazuh</a:t>
            </a:r>
            <a:r>
              <a:rPr kumimoji="0" lang="en-US" altLang="en-US" sz="900" b="0" i="0" u="none" strike="noStrike" normalizeH="0" baseline="0" dirty="0">
                <a:ln>
                  <a:noFill/>
                </a:ln>
                <a:solidFill>
                  <a:schemeClr val="bg1"/>
                </a:solidFill>
              </a:rPr>
              <a:t> -&gt; Shuffle).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4A78C8-C0E0-45DA-BC2C-2C8D4153B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743" y="476631"/>
            <a:ext cx="4690872" cy="4190238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" name="Rectangle 210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603" y="372067"/>
            <a:ext cx="2867411" cy="4412471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009" y="457201"/>
            <a:ext cx="2664004" cy="42291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620139" y="654045"/>
            <a:ext cx="2305455" cy="257751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262626"/>
                </a:solidFill>
              </a:rPr>
              <a:t>System Architecture - Component Roles &amp; Integration</a:t>
            </a:r>
          </a:p>
        </p:txBody>
      </p:sp>
      <p:sp useBgFill="1">
        <p:nvSpPr>
          <p:cNvPr id="217" name="Rectangle 216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6618" y="0"/>
            <a:ext cx="5547382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F61725-2771-D3FD-B378-0D2E3F6281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4236" y="27144"/>
            <a:ext cx="5427844" cy="51564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>
            <a:extLst>
              <a:ext uri="{FF2B5EF4-FFF2-40B4-BE49-F238E27FC236}">
                <a16:creationId xmlns:a16="http://schemas.microsoft.com/office/drawing/2014/main" id="{68D3EAE6-5AC4-4EF7-BA5E-FF047F057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25223CC4-CEF2-43BE-A268-7574A7F57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AD518D9-DA34-42A4-AE7C-2449A29A2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F57E9183-A8C2-4E29-854A-122252F8C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427F9D8B-907D-42F0-8748-A986C12C5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2127D324-ED99-4DAD-96B2-75E77B6EE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33" name="Rectangle 232">
            <a:extLst>
              <a:ext uri="{FF2B5EF4-FFF2-40B4-BE49-F238E27FC236}">
                <a16:creationId xmlns:a16="http://schemas.microsoft.com/office/drawing/2014/main" id="{C458EB8A-C7C5-4211-9687-A5EE0C6DD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5D94D4E-6D90-4017-88B5-20FB90038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339"/>
            <a:ext cx="9172471" cy="5142161"/>
            <a:chOff x="-15736" y="0"/>
            <a:chExt cx="12229962" cy="6856214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55383EC4-D6DD-4C5A-913E-9FBB97309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C9779F7A-4308-4A06-9EE1-97A003037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0F2FC2F-2244-4240-94B0-9D51B33BA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03307054-69F1-41D9-993D-AE5A21F86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xfrm>
            <a:off x="826964" y="3303639"/>
            <a:ext cx="7492258" cy="79105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200" kern="1200" cap="none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Implementation - Wazuh &amp; Agents</a:t>
            </a:r>
          </a:p>
        </p:txBody>
      </p:sp>
      <p:sp>
        <p:nvSpPr>
          <p:cNvPr id="205" name="Google Shape;205;p25"/>
          <p:cNvSpPr txBox="1">
            <a:spLocks noGrp="1"/>
          </p:cNvSpPr>
          <p:nvPr>
            <p:ph type="body" idx="1"/>
          </p:nvPr>
        </p:nvSpPr>
        <p:spPr>
          <a:xfrm>
            <a:off x="973836" y="4174147"/>
            <a:ext cx="7202795" cy="30412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ctr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None/>
            </a:pPr>
            <a:r>
              <a:rPr lang="en-US" sz="800" b="1">
                <a:solidFill>
                  <a:schemeClr val="tx1"/>
                </a:solidFill>
              </a:rPr>
              <a:t>Wazuh Server:</a:t>
            </a:r>
            <a:r>
              <a:rPr lang="en-US" sz="800">
                <a:solidFill>
                  <a:schemeClr val="tx1"/>
                </a:solidFill>
              </a:rPr>
              <a:t> Installed using assisted installation script on Ubuntu.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B6E7B777-18B2-4C35-B506-702DC68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8314" y="819150"/>
            <a:ext cx="6722076" cy="2346259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FC2A8B-C12C-E951-E659-2713CB1AE5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" r="5286" b="-5"/>
          <a:stretch/>
        </p:blipFill>
        <p:spPr>
          <a:xfrm>
            <a:off x="1332376" y="943005"/>
            <a:ext cx="3182531" cy="2098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9D4D4B-A72E-42E4-9FB9-7321078735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92" b="4"/>
          <a:stretch/>
        </p:blipFill>
        <p:spPr>
          <a:xfrm>
            <a:off x="4635558" y="943005"/>
            <a:ext cx="3170770" cy="2098548"/>
          </a:xfrm>
          <a:prstGeom prst="rect">
            <a:avLst/>
          </a:prstGeom>
        </p:spPr>
      </p:pic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DF7A100-AC98-48E5-8ADC-222C893FB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3060" y="4139128"/>
            <a:ext cx="5897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D6DABB5-1FC3-4E21-AC84-4685B03C9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1962" y="1058261"/>
            <a:ext cx="5856119" cy="3077970"/>
          </a:xfrm>
          <a:prstGeom prst="rect">
            <a:avLst/>
          </a:prstGeom>
          <a:blipFill dpi="0" rotWithShape="1">
            <a:blip r:embed="rId2">
              <a:alphaModFix amt="86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5790B5-250E-45E6-A05D-C3D1D459B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46249" y="1155698"/>
            <a:ext cx="5657851" cy="287655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158C4B-1BFE-4F6D-B2C1-0066FA119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42727"/>
            <a:ext cx="9173373" cy="494744"/>
            <a:chOff x="-16934" y="3123631"/>
            <a:chExt cx="12231160" cy="659658"/>
          </a:xfrm>
        </p:grpSpPr>
        <p:sp>
          <p:nvSpPr>
            <p:cNvPr id="26" name="Rounded Rectangle 17">
              <a:extLst>
                <a:ext uri="{FF2B5EF4-FFF2-40B4-BE49-F238E27FC236}">
                  <a16:creationId xmlns:a16="http://schemas.microsoft.com/office/drawing/2014/main" id="{4A8E3562-03A2-4AF3-89BB-B227ED326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D9DF111-5BF8-4312-BECB-94BBCF29E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8" name="Rounded Rectangle 20">
              <a:extLst>
                <a:ext uri="{FF2B5EF4-FFF2-40B4-BE49-F238E27FC236}">
                  <a16:creationId xmlns:a16="http://schemas.microsoft.com/office/drawing/2014/main" id="{9EEB3A31-82B4-41D6-BEAB-3CC49BBC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C66B30-E9F1-40DD-A809-6A1282E23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E0D3AB09-79F5-8A14-B22B-D2FFC3E50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298" y="1403348"/>
            <a:ext cx="5111752" cy="11366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Implementation</a:t>
            </a:r>
            <a:br>
              <a:rPr lang="en-US" sz="3700"/>
            </a:br>
            <a:endParaRPr lang="en-IN" sz="370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69B10D3E-DA87-198B-0520-113CDDEF4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8" y="2743197"/>
            <a:ext cx="5111752" cy="9906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err="1"/>
              <a:t>Wazuh</a:t>
            </a:r>
            <a:r>
              <a:rPr lang="en-US"/>
              <a:t> agents on Windows machines &amp; Linux machines ,Log forwarding to </a:t>
            </a:r>
            <a:r>
              <a:rPr lang="en-US" err="1"/>
              <a:t>splunk</a:t>
            </a:r>
            <a:r>
              <a:rPr lang="en-US"/>
              <a:t>, Suricata[NIDS], OpenVAS [vulnerability Assessment] , Cowrie [honeypot], Splunk[Log Aggregation], AD &amp; Endpoints, Shuffle [SOAR]</a:t>
            </a:r>
            <a:endParaRPr lang="en-IN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319AF2-886A-4C5D-B34C-17FCB0267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416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6BD642B1-E8A0-4B5B-8E4A-D8EF15A0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41D71B9-BFD9-40DE-BC3B-E64BA2895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2504B9E-D812-4C78-9981-5F48C1288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F886AB1-61BE-4427-BED7-571CF1EF1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912E8F6-1094-49C1-B7CD-CC46B33D6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870FE29-3AF7-4226-8303-7C1B0B8E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8B226A40-22CC-40E5-9EC4-5163536C6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BB9B7D3-101C-4F55-A956-62DA4AAD4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339"/>
            <a:ext cx="9172471" cy="5142161"/>
            <a:chOff x="-15736" y="0"/>
            <a:chExt cx="12229962" cy="6856214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3BD5441-821C-4091-8DDD-A4A56A6FC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C6E877-1BD2-4856-8FFD-250D27C15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4C008A-2A32-4626-A83A-16A984F88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75D67EF-62E2-43F5-8005-7A7A319D0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CD51E4A-2A6F-2042-A716-AD12646C8F00}"/>
              </a:ext>
            </a:extLst>
          </p:cNvPr>
          <p:cNvSpPr txBox="1"/>
          <p:nvPr/>
        </p:nvSpPr>
        <p:spPr>
          <a:xfrm>
            <a:off x="836482" y="3251993"/>
            <a:ext cx="7492258" cy="791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kern="1200" cap="none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Implementation – Wazuh Agents on windows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D2CA3DB-2141-4DE2-9F8A-9E5561DDF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8314" y="819150"/>
            <a:ext cx="6722076" cy="2346259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859241-BAB1-0E2C-DB90-7D4AA7521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518" y="1399532"/>
            <a:ext cx="3305390" cy="12312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B5F1D4-0F9C-6879-D172-7EBA7116C3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5558" y="1219404"/>
            <a:ext cx="3170770" cy="1545750"/>
          </a:xfrm>
          <a:prstGeom prst="rect">
            <a:avLst/>
          </a:prstGeom>
          <a:noFill/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214B64F-D291-4308-B071-A2678ED78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3060" y="4139128"/>
            <a:ext cx="5897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248CE2-8DAD-E5AE-A5A1-8A2787468511}"/>
              </a:ext>
            </a:extLst>
          </p:cNvPr>
          <p:cNvSpPr txBox="1"/>
          <p:nvPr/>
        </p:nvSpPr>
        <p:spPr>
          <a:xfrm>
            <a:off x="916559" y="4108528"/>
            <a:ext cx="76805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/>
              <a:t>Agent Deployment:</a:t>
            </a:r>
            <a:r>
              <a:rPr lang="en-US" dirty="0"/>
              <a:t> Using </a:t>
            </a:r>
            <a:r>
              <a:rPr lang="en-US" dirty="0" err="1"/>
              <a:t>Wazuh</a:t>
            </a:r>
            <a:r>
              <a:rPr lang="en-US" dirty="0"/>
              <a:t> UI "Deploy new agent" feature.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dirty="0"/>
              <a:t>Windows Agents (Server 2025, Win 11): PowerShell commands executed.</a:t>
            </a:r>
          </a:p>
          <a:p>
            <a:pPr marL="0" indent="0" algn="ctr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8025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8D3EAE6-5AC4-4EF7-BA5E-FF047F057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5223CC4-CEF2-43BE-A268-7574A7F57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D518D9-DA34-42A4-AE7C-2449A29A2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7E9183-A8C2-4E29-854A-122252F8C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7F9D8B-907D-42F0-8748-A986C12C5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27D324-ED99-4DAD-96B2-75E77B6EE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58EB8A-C7C5-4211-9687-A5EE0C6DD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D94D4E-6D90-4017-88B5-20FB90038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339"/>
            <a:ext cx="9172471" cy="5142161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383EC4-D6DD-4C5A-913E-9FBB97309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9779F7A-4308-4A06-9EE1-97A003037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0F2FC2F-2244-4240-94B0-9D51B33BA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3307054-69F1-41D9-993D-AE5A21F86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1BC15C-3CC6-842A-36A4-82480E4C9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4" y="3303639"/>
            <a:ext cx="7492258" cy="7910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2200" kern="1200" cap="none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Implementation – Agents On Linux</a:t>
            </a:r>
            <a:br>
              <a:rPr lang="en-US" sz="2200" kern="1200" cap="none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200" kern="1200" cap="none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2FD18-22B2-CA6A-AF18-CA5CE371DE9D}"/>
              </a:ext>
            </a:extLst>
          </p:cNvPr>
          <p:cNvSpPr txBox="1"/>
          <p:nvPr/>
        </p:nvSpPr>
        <p:spPr>
          <a:xfrm>
            <a:off x="973836" y="4174147"/>
            <a:ext cx="7202795" cy="304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1500" dirty="0"/>
              <a:t>Linux Agents (Suricata, Cowrie, Splunk, OpenVAS): Command-line deployment.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E7B777-18B2-4C35-B506-702DC68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8314" y="819150"/>
            <a:ext cx="6722076" cy="2346259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F8352-8101-F349-0333-3AF8CFE49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5078" b="5"/>
          <a:stretch/>
        </p:blipFill>
        <p:spPr>
          <a:xfrm>
            <a:off x="1332376" y="943005"/>
            <a:ext cx="3182531" cy="209854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F7A100-AC98-48E5-8ADC-222C893FB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3060" y="4139128"/>
            <a:ext cx="5897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257A2D-2C8B-4C8B-E814-52B26F5B9B6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506" r="28211" b="-2"/>
          <a:stretch/>
        </p:blipFill>
        <p:spPr>
          <a:xfrm>
            <a:off x="4635558" y="943005"/>
            <a:ext cx="3170770" cy="20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8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68D3EAE6-5AC4-4EF7-BA5E-FF047F057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5223CC4-CEF2-43BE-A268-7574A7F57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AD518D9-DA34-42A4-AE7C-2449A29A2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57E9183-A8C2-4E29-854A-122252F8C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27F9D8B-907D-42F0-8748-A986C12C5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7D324-ED99-4DAD-96B2-75E77B6EE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337249F-C4EB-4A52-BDE3-F18428B6F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9A468AB-6529-4F96-AEFC-6AD6595A6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089A79C-A8AE-442E-815D-D80E125F0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90B674B-E10A-4763-8BFE-1786B1FAA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73A63F5-7024-4E54-BD0F-915548E06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3196DA7-E2F9-4856-9E0A-8C0429A3A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4B6F26-4F95-AC23-E097-87F59A00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967" y="781050"/>
            <a:ext cx="2309255" cy="17589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2600" kern="1200" cap="none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Implementation</a:t>
            </a:r>
            <a:br>
              <a:rPr lang="en-US" sz="2600" kern="1200" cap="none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600" kern="1200" cap="none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2723E77-1EFA-4A2F-665A-916B51592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573" y="2743197"/>
            <a:ext cx="2319649" cy="14500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R="0" lvl="0" algn="ctr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tabLst/>
            </a:pPr>
            <a:r>
              <a:rPr kumimoji="0" lang="en-US" altLang="en-US" sz="1900" b="1" i="0" u="none" strike="noStrike" normalizeH="0" baseline="0">
                <a:ln>
                  <a:noFill/>
                </a:ln>
              </a:rPr>
              <a:t>Log Forwarding to Splunk:</a:t>
            </a:r>
            <a:r>
              <a:rPr kumimoji="0" lang="en-US" altLang="en-US" sz="1900" b="0" i="0" u="none" strike="noStrike" normalizeH="0" baseline="0">
                <a:ln>
                  <a:noFill/>
                </a:ln>
              </a:rPr>
              <a:t> Splunk Universal Forwarder on Wazuh Manager monitoring alerts.json.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09C719A-3811-4E19-B117-AE520049C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3" y="819150"/>
            <a:ext cx="4824097" cy="3528822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91E1608E-28AA-A7BC-1597-BC9CAE5287D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8440" b="1"/>
          <a:stretch/>
        </p:blipFill>
        <p:spPr>
          <a:xfrm>
            <a:off x="944293" y="940308"/>
            <a:ext cx="4574381" cy="1690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1AE68-D7EC-F6B0-E7AD-B411B56B409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8162" b="-1"/>
          <a:stretch/>
        </p:blipFill>
        <p:spPr>
          <a:xfrm>
            <a:off x="944388" y="2632328"/>
            <a:ext cx="4574286" cy="1590421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CD6C93C-4E39-45E2-8C6B-9AA31159F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9573" y="2632329"/>
            <a:ext cx="2306233" cy="92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12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603" y="372067"/>
            <a:ext cx="2867411" cy="4412471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009" y="457201"/>
            <a:ext cx="2664004" cy="42291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620139" y="654045"/>
            <a:ext cx="2305455" cy="257751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300">
                <a:solidFill>
                  <a:srgbClr val="262626"/>
                </a:solidFill>
              </a:rPr>
              <a:t>Table Of Contents</a:t>
            </a:r>
          </a:p>
        </p:txBody>
      </p: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6618" y="0"/>
            <a:ext cx="5547382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8" name="Google Shape;138;p14"/>
          <p:cNvGraphicFramePr/>
          <p:nvPr>
            <p:extLst>
              <p:ext uri="{D42A27DB-BD31-4B8C-83A1-F6EECF244321}">
                <p14:modId xmlns:p14="http://schemas.microsoft.com/office/powerpoint/2010/main" val="2218805599"/>
              </p:ext>
            </p:extLst>
          </p:nvPr>
        </p:nvGraphicFramePr>
        <p:xfrm>
          <a:off x="4300030" y="457201"/>
          <a:ext cx="4147655" cy="419082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147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0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 </a:t>
                      </a:r>
                      <a:r>
                        <a:rPr lang="en-IN" sz="1100"/>
                        <a:t>Introduction</a:t>
                      </a:r>
                      <a:endParaRPr sz="1100"/>
                    </a:p>
                  </a:txBody>
                  <a:tcPr marL="77600" marR="77600" marT="77600" marB="77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0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 </a:t>
                      </a:r>
                      <a:r>
                        <a:rPr lang="en-IN" sz="1100"/>
                        <a:t>Problem Statement</a:t>
                      </a:r>
                      <a:endParaRPr sz="1100"/>
                    </a:p>
                  </a:txBody>
                  <a:tcPr marL="77600" marR="77600" marT="77600" marB="77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0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3. </a:t>
                      </a:r>
                      <a:r>
                        <a:rPr lang="en-IN" sz="1100"/>
                        <a:t>Objectives</a:t>
                      </a:r>
                      <a:endParaRPr sz="1100"/>
                    </a:p>
                  </a:txBody>
                  <a:tcPr marL="77600" marR="77600" marT="77600" marB="77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0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4. </a:t>
                      </a:r>
                      <a:r>
                        <a:rPr lang="en-IN" sz="1100"/>
                        <a:t>Scope of Project</a:t>
                      </a:r>
                      <a:endParaRPr sz="1100"/>
                    </a:p>
                  </a:txBody>
                  <a:tcPr marL="77600" marR="77600" marT="77600" marB="77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0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5. </a:t>
                      </a:r>
                      <a:r>
                        <a:rPr lang="en-IN" sz="1100"/>
                        <a:t>Literature Review</a:t>
                      </a:r>
                      <a:endParaRPr sz="1100"/>
                    </a:p>
                  </a:txBody>
                  <a:tcPr marL="77600" marR="77600" marT="77600" marB="776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0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6. </a:t>
                      </a:r>
                      <a:r>
                        <a:rPr lang="en-IN" sz="1100"/>
                        <a:t>Tools and Technologies Used</a:t>
                      </a:r>
                      <a:endParaRPr sz="1100"/>
                    </a:p>
                  </a:txBody>
                  <a:tcPr marL="77600" marR="77600" marT="77600" marB="776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0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7. </a:t>
                      </a:r>
                      <a:r>
                        <a:rPr lang="en-IN" sz="1100" dirty="0"/>
                        <a:t>System Architecture</a:t>
                      </a:r>
                      <a:endParaRPr sz="1100" dirty="0"/>
                    </a:p>
                  </a:txBody>
                  <a:tcPr marL="77600" marR="77600" marT="77600" marB="776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0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8. </a:t>
                      </a:r>
                      <a:r>
                        <a:rPr lang="en-IN" sz="1100"/>
                        <a:t>Implementation </a:t>
                      </a:r>
                      <a:endParaRPr sz="1100"/>
                    </a:p>
                  </a:txBody>
                  <a:tcPr marL="77600" marR="77600" marT="77600" marB="776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90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9. </a:t>
                      </a:r>
                      <a:r>
                        <a:rPr lang="en-IN" sz="1100"/>
                        <a:t>Testing &amp; Output (Key Scenarios)</a:t>
                      </a:r>
                      <a:endParaRPr sz="1100"/>
                    </a:p>
                  </a:txBody>
                  <a:tcPr marL="77600" marR="77600" marT="77600" marB="776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90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10. </a:t>
                      </a:r>
                      <a:r>
                        <a:rPr lang="en-IN" sz="1100" dirty="0"/>
                        <a:t>Limitation Of project</a:t>
                      </a:r>
                      <a:endParaRPr sz="1100" dirty="0"/>
                    </a:p>
                  </a:txBody>
                  <a:tcPr marL="77600" marR="77600" marT="77600" marB="776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A9BC876-571A-45A6-93A3-FB2839CE6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484B2EA-E61C-489C-A595-160191247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E987F02-C120-4654-AD1E-98AF4B643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E470B5-B546-4390-9A0D-408D49895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061B9CE-C400-4868-9385-01A0BBB9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0C49D50-A49B-4F80-81C4-05BBCF4B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2F31D4-E8B2-ABAD-6BEF-719390FF9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075" y="736599"/>
            <a:ext cx="4765975" cy="977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100"/>
              <a:t>Implementation - Suricata (NIDS)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124B3AE-D38B-4A63-B422-F9792E745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7792" y="1800479"/>
            <a:ext cx="43205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C96690F8-07F8-D938-72E2-C67C0925E3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75538" y="1917699"/>
            <a:ext cx="4785049" cy="2489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Installation: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Standard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apt install suricata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on Debian.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Configuration (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suricata.yaml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):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Set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HOME_NET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to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192.168.33.0/24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.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Configured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af-packet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interface (e.g.,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ens192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).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Enabled Eve JSON logging 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eve.json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).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Updated rulesets 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suricata-update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).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B24DD-4A82-A6C8-71BB-CF069303C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100" y="2038571"/>
            <a:ext cx="3293996" cy="1136427"/>
          </a:xfrm>
          <a:prstGeom prst="rect">
            <a:avLst/>
          </a:prstGeom>
          <a:ln w="57150" cmpd="thickThin">
            <a:noFill/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89C129-88BB-36BB-4AC3-658884B2B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100" y="3264188"/>
            <a:ext cx="3293996" cy="963493"/>
          </a:xfrm>
          <a:prstGeom prst="rect">
            <a:avLst/>
          </a:prstGeom>
          <a:ln w="57150" cmpd="thickThin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472400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8FF9C-CEA4-4043-A447-3B33AF23A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ED56E41F-B8E0-4D18-B554-FD40260D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B31E17-E562-4F82-98D0-858C8412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8BF3B07-5EF6-4E5B-834E-C1398DB60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DDA1859-D108-4C60-B38B-C85485AB3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498EA77-084B-43CC-B94D-566F1D8E1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9B16D3F-47E8-419E-9C4E-ED6FC918F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B3D933-A2B9-ED87-13C8-498E8510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868" y="736599"/>
            <a:ext cx="2520579" cy="977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600">
                <a:solidFill>
                  <a:srgbClr val="262626"/>
                </a:solidFill>
              </a:rPr>
              <a:t>Implementation - Suricata (NIDS)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3E937B9-07EE-456A-A31C-41A8866E2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2" y="819150"/>
            <a:ext cx="4457015" cy="3386328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8540A6-2F73-3B23-EBA0-CF4EC6EA7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68" y="938022"/>
            <a:ext cx="4159867" cy="3040380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2308B7-2829-44DD-B213-27EEBDED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0066" y="1800479"/>
            <a:ext cx="25323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ADD56BFB-0FDB-2047-15F7-53DBA1DB74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51868" y="1917699"/>
            <a:ext cx="2520578" cy="2489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Service: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Enabled and started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 Unicode MS"/>
              </a:rPr>
              <a:t>suricata.service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</a:rPr>
              <a:t>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b="1">
                <a:solidFill>
                  <a:srgbClr val="262626"/>
                </a:solidFill>
              </a:rPr>
              <a:t>Integration:</a:t>
            </a:r>
            <a:r>
              <a:rPr lang="en-US">
                <a:solidFill>
                  <a:srgbClr val="262626"/>
                </a:solidFill>
              </a:rPr>
              <a:t> Logs monitored by local Wazuh agent.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295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FF43104-F524-418A-A0E3-3146340AB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3E5CD5-3226-4DDD-97AC-81C8F40E0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58B6703-6BCA-4414-A7FC-BA111255B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6826A85-B5BB-4A9B-819E-AF5A0B30A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8A6C787-E24E-48D0-AF26-F35E43180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55A8260-917C-4DAC-A284-2A6E124FC9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78CD0B-DE71-D390-0BF1-7DBA6F374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81" y="736599"/>
            <a:ext cx="4702567" cy="977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100"/>
              <a:t>Implementation - OpenVAS (Vulnerability Scanner)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ABA3F9-ECC4-45D8-8538-B7EEC4D27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3" y="819150"/>
            <a:ext cx="2304288" cy="3401568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55909-0F82-FCE0-E583-8DEC3F13E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74" y="578611"/>
            <a:ext cx="2905306" cy="207003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0C8890-1E3E-474D-9D1E-D3E3062B6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58024" y="1800479"/>
            <a:ext cx="45262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1890674-220F-ED11-3124-83AB7D092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75" y="2696869"/>
            <a:ext cx="2914852" cy="17270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97F22-660F-CE7E-CF9C-ED291D590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3622" y="1917699"/>
            <a:ext cx="4695085" cy="2489202"/>
          </a:xfrm>
        </p:spPr>
        <p:txBody>
          <a:bodyPr>
            <a:normAutofit/>
          </a:bodyPr>
          <a:lstStyle/>
          <a:p>
            <a:r>
              <a:rPr lang="en-US" b="1" dirty="0"/>
              <a:t>Deployment:</a:t>
            </a:r>
            <a:r>
              <a:rPr lang="en-US" dirty="0"/>
              <a:t>  Downloaded OVA file from Official </a:t>
            </a:r>
            <a:r>
              <a:rPr lang="en-US" dirty="0" err="1"/>
              <a:t>Greenbone</a:t>
            </a:r>
            <a:r>
              <a:rPr lang="en-US" dirty="0"/>
              <a:t> Site &amp; Imported </a:t>
            </a:r>
            <a:r>
              <a:rPr lang="en-US" dirty="0" err="1"/>
              <a:t>Greenbone</a:t>
            </a:r>
            <a:r>
              <a:rPr lang="en-US" dirty="0"/>
              <a:t> Community Edition OVA into VMware.</a:t>
            </a:r>
          </a:p>
          <a:p>
            <a:r>
              <a:rPr lang="en-US" b="1" dirty="0"/>
              <a:t>Setup:</a:t>
            </a:r>
            <a:r>
              <a:rPr lang="en-US" dirty="0"/>
              <a:t> Initial wizard for admin user creation.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7476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B4096-BB4F-D591-2CCF-756D6C1A3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EB6311C-804D-0A4C-CEF6-1A2571CB4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3B7987-CB0A-30EF-EE7E-655D58B4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665C4E8-3F95-9451-ABCE-136F04968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E1309F-9456-F5D7-696F-E85DA1758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83C0410-CAE0-C6F5-B2DB-389A34A0CE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EFBAE65-8429-E0D0-A9F9-2B722DED4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7BBBFA-A603-7D5A-7962-64234902A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11" y="736599"/>
            <a:ext cx="4702567" cy="977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100" dirty="0"/>
              <a:t>Implementation - OpenVAS (Vulnerability Scanner)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6FE149-B042-B3B0-840E-D66D9D03F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3" y="819150"/>
            <a:ext cx="2304288" cy="3401568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9291D7-1CD6-FC44-94A8-9FAC3B185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58024" y="1800479"/>
            <a:ext cx="45262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0FA2CBA1-8C0F-6D81-7EE0-15D6859D2BF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473622" y="1917699"/>
          <a:ext cx="4695085" cy="2489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43F40BC-5766-B2A5-8C78-3D9B82D986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048" y="2653748"/>
            <a:ext cx="3913531" cy="21712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B9A0E6-3CD9-68D1-5844-EC5BD313F4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054" y="515494"/>
            <a:ext cx="3819525" cy="23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16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B704B5-9C46-CF1E-C84B-40913C32A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1" y="736599"/>
            <a:ext cx="2745042" cy="994029"/>
          </a:xfrm>
        </p:spPr>
        <p:txBody>
          <a:bodyPr anchor="b">
            <a:normAutofit/>
          </a:bodyPr>
          <a:lstStyle/>
          <a:p>
            <a:r>
              <a:rPr lang="en-IN" sz="2100">
                <a:solidFill>
                  <a:srgbClr val="262626"/>
                </a:solidFill>
              </a:rPr>
              <a:t>Implementation - Cowrie (Honeypot)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1550" y="1800479"/>
            <a:ext cx="27450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3">
            <a:extLst>
              <a:ext uri="{FF2B5EF4-FFF2-40B4-BE49-F238E27FC236}">
                <a16:creationId xmlns:a16="http://schemas.microsoft.com/office/drawing/2014/main" id="{5F02F67D-C075-85DC-7762-A89BCB7889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71550" y="1870330"/>
            <a:ext cx="2745043" cy="25365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Installation: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Followed official documentation (dependencies, git clone, venv).</a:t>
            </a: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Configuration (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 Unicode MS"/>
              </a:rPr>
              <a:t>cowrie.cfg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</a:rPr>
              <a:t>):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Set realistic hostname.</a:t>
            </a: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Enabled SSH (port 2222) and Telnet listeners.</a:t>
            </a: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27D5B-4A9C-1193-C063-592B5FEF9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1" y="1730818"/>
            <a:ext cx="4102099" cy="168186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733670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7F2030-F2B2-F9E3-7088-7707D51D6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1" y="736599"/>
            <a:ext cx="2745042" cy="994029"/>
          </a:xfrm>
        </p:spPr>
        <p:txBody>
          <a:bodyPr anchor="b">
            <a:normAutofit/>
          </a:bodyPr>
          <a:lstStyle/>
          <a:p>
            <a:r>
              <a:rPr lang="en-IN" sz="2100">
                <a:solidFill>
                  <a:srgbClr val="262626"/>
                </a:solidFill>
              </a:rPr>
              <a:t>Implementation - Cowrie (Honeypot)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1550" y="1800479"/>
            <a:ext cx="27450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6A719A04-3D2A-9D0C-5BEA-E747E49E05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71550" y="1870330"/>
            <a:ext cx="2745043" cy="25365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Service: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Started using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 Unicode MS"/>
              </a:rPr>
              <a:t>cowrie start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</a:rPr>
              <a:t> (or configured as a service).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Integration: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Logs 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 Unicode MS"/>
              </a:rPr>
              <a:t>cowrie.json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</a:rPr>
              <a:t>) monitored by local Wazuh agent.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Testing: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SSH attempts from Kali captured.</a:t>
            </a:r>
          </a:p>
        </p:txBody>
      </p:sp>
      <p:pic>
        <p:nvPicPr>
          <p:cNvPr id="5" name="Picture 4" descr="A close up of text&#10;&#10;AI-generated content may be incorrect.">
            <a:extLst>
              <a:ext uri="{FF2B5EF4-FFF2-40B4-BE49-F238E27FC236}">
                <a16:creationId xmlns:a16="http://schemas.microsoft.com/office/drawing/2014/main" id="{59B73C88-5D1C-EACC-EECF-FF4BE2DCC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1" y="1725691"/>
            <a:ext cx="4102099" cy="169211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C63839-A499-F0FF-BC1F-EC5F493D22EC}"/>
              </a:ext>
            </a:extLst>
          </p:cNvPr>
          <p:cNvSpPr/>
          <p:nvPr/>
        </p:nvSpPr>
        <p:spPr>
          <a:xfrm>
            <a:off x="4476750" y="2861310"/>
            <a:ext cx="3425191" cy="4495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384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339"/>
            <a:ext cx="9172471" cy="5142161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C72805-0835-2794-EF26-9D4FCB2D3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6" y="736599"/>
            <a:ext cx="3070512" cy="21179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3600">
                <a:solidFill>
                  <a:srgbClr val="262626"/>
                </a:solidFill>
              </a:rPr>
              <a:t>Implementation - Splunk (Log Aggregation)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07DED93-5C15-7362-7BC6-62C2B9989E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48146" y="3057708"/>
            <a:ext cx="3070512" cy="12597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457200" fontAlgn="base">
              <a:spcAft>
                <a:spcPts val="600"/>
              </a:spcAft>
              <a:buNone/>
              <a:tabLst/>
            </a:pPr>
            <a:r>
              <a:rPr kumimoji="0" lang="en-US" altLang="en-US" sz="2100" b="1" i="0" u="none" strike="noStrike" kern="1200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Installation:</a:t>
            </a:r>
            <a:r>
              <a:rPr kumimoji="0" lang="en-US" altLang="en-US" sz="2100" b="0" i="0" u="none" strike="noStrike" kern="1200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dpkg -i splunk*.deb on Ubuntu. Initial setup via CLI.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C5BFA-C86D-2F91-3AEC-D6D3E97C3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01" y="1535968"/>
            <a:ext cx="4102099" cy="207156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4947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8C98AB-0E2D-3D82-895E-EF51B682B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0837993-CF68-4B71-B30D-9FF2DBDC6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BC1EB0E-C682-4477-94FF-E3696ACD5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FA120B5-D483-4179-B163-E5D72313C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9A685BA-AB04-4A20-A6D5-BA403BAA7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2823476-35C9-4E21-A7A8-8EE69CF2E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6AA5951-06F3-4E0D-9B67-2FDEAA46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5EADE6-08E8-516F-D066-1ECA3ADF2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82" y="819150"/>
            <a:ext cx="2196563" cy="3374145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/>
            <a:r>
              <a:rPr lang="en-US" sz="2300">
                <a:solidFill>
                  <a:srgbClr val="262626"/>
                </a:solidFill>
              </a:rPr>
              <a:t>Implementation - Splunk (Log Aggregation)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8FEA9F6-4B0D-07E6-7963-05598DF027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15645" y="819150"/>
            <a:ext cx="4909820" cy="22116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>
              <a:buNone/>
            </a:pPr>
            <a:r>
              <a:rPr lang="en-US" b="1" dirty="0">
                <a:solidFill>
                  <a:srgbClr val="262626"/>
                </a:solidFill>
              </a:rPr>
              <a:t>Configuration:</a:t>
            </a:r>
            <a:endParaRPr lang="en-US" dirty="0">
              <a:solidFill>
                <a:srgbClr val="26262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</a:rPr>
              <a:t>Enabled TCP input on port 9997 for Universal Forwarder data.</a:t>
            </a:r>
          </a:p>
          <a:p>
            <a:pPr marL="0" marR="0" lvl="0" indent="0" defTabSz="457200" fontAlgn="base">
              <a:spcAft>
                <a:spcPts val="600"/>
              </a:spcAft>
              <a:buNone/>
              <a:tabLst/>
            </a:pPr>
            <a:endParaRPr kumimoji="0" lang="en-US" altLang="en-US" b="0" i="0" u="none" strike="noStrike" kern="1200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678CD7F-2AC3-BEDD-53EB-D5BEE8B73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645" y="3215386"/>
            <a:ext cx="4921622" cy="959717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64127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1DA74A-E2EA-E9A8-2A55-1F08F8C32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E0837993-CF68-4B71-B30D-9FF2DBDC6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BC1EB0E-C682-4477-94FF-E3696ACD5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FA120B5-D483-4179-B163-E5D72313C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9A685BA-AB04-4A20-A6D5-BA403BAA7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2823476-35C9-4E21-A7A8-8EE69CF2E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06AA5951-06F3-4E0D-9B67-2FDEAA46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E5E3BC-8EF6-1350-7756-E10451210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685" y="403332"/>
            <a:ext cx="7302248" cy="621030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/>
            <a:r>
              <a:rPr lang="en-US" sz="2300" dirty="0">
                <a:solidFill>
                  <a:srgbClr val="262626"/>
                </a:solidFill>
              </a:rPr>
              <a:t>Implementation - Splunk (Log Aggregation)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4467563-0F24-68F2-E15A-57CCC6575C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35925" y="978149"/>
            <a:ext cx="6281830" cy="6210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Created custom indexes (</a:t>
            </a:r>
            <a:r>
              <a:rPr lang="en-US" altLang="en-US" i="1" dirty="0" err="1">
                <a:solidFill>
                  <a:srgbClr val="262626"/>
                </a:solidFill>
                <a:latin typeface="Arial" panose="020B0604020202020204" pitchFamily="34" charset="0"/>
              </a:rPr>
              <a:t>wineventlog</a:t>
            </a:r>
            <a:r>
              <a:rPr lang="en-US" altLang="en-US" i="1" dirty="0">
                <a:solidFill>
                  <a:srgbClr val="262626"/>
                </a:solidFill>
                <a:latin typeface="Arial" panose="020B0604020202020204" pitchFamily="34" charset="0"/>
              </a:rPr>
              <a:t>,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Arial Unicode MS"/>
              </a:rPr>
              <a:t>wazuh_forwarded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</a:rPr>
              <a:t>).</a:t>
            </a: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3F5F5-D01C-01C9-43CA-C6C8E1FE9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70" y="1388026"/>
            <a:ext cx="7234363" cy="31650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702356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755C732-3264-4614-8316-41F754837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9C7C6ED-4EA1-4532-A820-59A8ADEE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339"/>
            <a:ext cx="9172471" cy="5142161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197BB7-B689-4B37-8BE2-FC23F6ED6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93E4556-7891-471E-B9B7-A38508C75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9C6176-D87B-4D8F-8BC3-FE6DF55C4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838BA48-DDFB-46B3-9EF6-031C91D27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7F91B5-40C5-C3B3-1383-0D87E82AF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4" y="3303639"/>
            <a:ext cx="7492258" cy="7910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3000">
                <a:solidFill>
                  <a:srgbClr val="262626"/>
                </a:solidFill>
              </a:rPr>
              <a:t>Implementation - Active Directory &amp; Endpoints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746EC9B-7445-AFA1-6B13-C6ADD93898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73836" y="4155436"/>
            <a:ext cx="7202795" cy="2915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457200" fontAlgn="base">
              <a:lnSpc>
                <a:spcPct val="90000"/>
              </a:lnSpc>
              <a:spcAft>
                <a:spcPts val="600"/>
              </a:spcAft>
              <a:buNone/>
              <a:tabLst/>
            </a:pPr>
            <a:r>
              <a:rPr kumimoji="0" lang="en-US" altLang="en-US" sz="1400" b="1" i="0" u="none" strike="noStrike" kern="1200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AD Setup:</a:t>
            </a:r>
            <a:r>
              <a:rPr kumimoji="0" lang="en-US" altLang="en-US" sz="1400" b="0" i="0" u="none" strike="noStrike" kern="1200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Windows Server 2025 promoted to DC for home.lab domain.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786D6-2C42-45AF-888B-F2038C4D0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3" y="819150"/>
            <a:ext cx="7499739" cy="2346259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DCBAD-02D5-FAA7-3677-9EDDB650B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0672" y="934151"/>
            <a:ext cx="5764529" cy="207523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D6659D-FA60-4C6D-A9F6-063E294AA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836" y="4125940"/>
            <a:ext cx="72027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489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14F7DB2-2747-44B1-8CCD-EA4CF6EAB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B274392-2BAA-4EFD-A7A4-941ABF7B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4E9F97B-B428-4C46-8004-BC4A40DEF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F6C42F04-DEA1-45C3-9F84-8B1652F9C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DA860151-6D39-4EDD-99B8-908690A0D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C02D87C-1E23-4B24-AFE6-A85743C72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9" name="Rectangle 168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473" y="363474"/>
            <a:ext cx="8417053" cy="110972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603315" y="597280"/>
            <a:ext cx="7937369" cy="66002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1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8060" y="486282"/>
            <a:ext cx="8167878" cy="864108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14500"/>
            <a:ext cx="9144000" cy="3429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Google Shape;145;p15"/>
          <p:cNvSpPr txBox="1">
            <a:spLocks noGrp="1"/>
          </p:cNvSpPr>
          <p:nvPr>
            <p:ph type="body" idx="1"/>
          </p:nvPr>
        </p:nvSpPr>
        <p:spPr>
          <a:xfrm>
            <a:off x="971550" y="1959192"/>
            <a:ext cx="7200897" cy="244770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300"/>
              <a:t>The Evolving Threat Landscape: Increasing sophistication, persistence, and automation of cyber threats.</a:t>
            </a:r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300"/>
              <a:t>Modern Security Operations Centers (SOCs): Central hubs for monitoring, detection, analysis, and response.</a:t>
            </a:r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300"/>
              <a:t>The Need for Integration: Siloed tools lead to alert fatigue, slow response, and missed correlations.</a:t>
            </a:r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300"/>
              <a:t>What is an ICDE? An integrated ecosystem where security tools (SIEM, SOAR, NIDS, HIDS, etc.) work synergistically.</a:t>
            </a:r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300"/>
              <a:t>Why Build This ICDE? To create a realistic, hands-on virtual lab for training, testing, and validating defensive strategies without impacting production systems.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339"/>
            <a:ext cx="9172471" cy="5142161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BFC3A8-B86A-C0D5-FD3C-72E5D3BF2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6" y="736599"/>
            <a:ext cx="3070512" cy="21179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3600">
                <a:solidFill>
                  <a:srgbClr val="262626"/>
                </a:solidFill>
              </a:rPr>
              <a:t>Implementation - Active Directory &amp;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33D06-9255-FBCC-4C88-9B2C90B8C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6" y="3057708"/>
            <a:ext cx="3070512" cy="12597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defTabSz="45720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2100" b="1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Structure:</a:t>
            </a:r>
            <a:r>
              <a:rPr lang="en-US" sz="21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Created OUs (IT, Finance, Security, etc.), Users (AdminUser, Bob, etc.), and Groups.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CE66E9-79CE-6C8C-158B-BEA0088FF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515681"/>
              </p:ext>
            </p:extLst>
          </p:nvPr>
        </p:nvGraphicFramePr>
        <p:xfrm>
          <a:off x="4064001" y="1645041"/>
          <a:ext cx="4102102" cy="1894567"/>
        </p:xfrm>
        <a:graphic>
          <a:graphicData uri="http://schemas.openxmlformats.org/drawingml/2006/table">
            <a:tbl>
              <a:tblPr firstRow="1" firstCol="1"/>
              <a:tblGrid>
                <a:gridCol w="649869">
                  <a:extLst>
                    <a:ext uri="{9D8B030D-6E8A-4147-A177-3AD203B41FA5}">
                      <a16:colId xmlns:a16="http://schemas.microsoft.com/office/drawing/2014/main" val="1249366254"/>
                    </a:ext>
                  </a:extLst>
                </a:gridCol>
                <a:gridCol w="916417">
                  <a:extLst>
                    <a:ext uri="{9D8B030D-6E8A-4147-A177-3AD203B41FA5}">
                      <a16:colId xmlns:a16="http://schemas.microsoft.com/office/drawing/2014/main" val="1158224829"/>
                    </a:ext>
                  </a:extLst>
                </a:gridCol>
                <a:gridCol w="1267908">
                  <a:extLst>
                    <a:ext uri="{9D8B030D-6E8A-4147-A177-3AD203B41FA5}">
                      <a16:colId xmlns:a16="http://schemas.microsoft.com/office/drawing/2014/main" val="2004585628"/>
                    </a:ext>
                  </a:extLst>
                </a:gridCol>
                <a:gridCol w="1267908">
                  <a:extLst>
                    <a:ext uri="{9D8B030D-6E8A-4147-A177-3AD203B41FA5}">
                      <a16:colId xmlns:a16="http://schemas.microsoft.com/office/drawing/2014/main" val="310854208"/>
                    </a:ext>
                  </a:extLst>
                </a:gridCol>
              </a:tblGrid>
              <a:tr h="138684"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1" i="0" u="none" strike="noStrike" kern="1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OU Name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1" i="0" u="none" strike="noStrike" kern="1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Groups Inside OU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1" i="0" u="none" strike="noStrike" kern="1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Users Inside OU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1" i="0" u="none" strike="noStrike" kern="1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Group Memberships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>
                      <a:noFill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548161"/>
                  </a:ext>
                </a:extLst>
              </a:tr>
              <a:tr h="249013"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1" i="0" u="none" strike="noStrike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IT</a:t>
                      </a:r>
                      <a:endParaRPr lang="en-IN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0" i="0" u="none" strike="noStrike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IT Admins</a:t>
                      </a:r>
                      <a:endParaRPr lang="en-IN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0" i="0" u="none" strike="noStrike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AdminUser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0" i="0" u="none" strike="noStrike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AdminUser → IT Admins, Domain Users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793019"/>
                  </a:ext>
                </a:extLst>
              </a:tr>
              <a:tr h="249013"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1" i="0" u="none" strike="noStrike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Finance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0" i="0" u="none" strike="noStrike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Finance Team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0" i="0" u="none" strike="noStrike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FinanceUser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0" i="0" u="none" strike="noStrike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FinanceUser</a:t>
                      </a:r>
                      <a:r>
                        <a:rPr lang="en-IN" sz="700" b="0" i="0" u="none" strike="noStrike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 → Finance Team, Domain Users</a:t>
                      </a:r>
                      <a:endParaRPr lang="en-IN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045557"/>
                  </a:ext>
                </a:extLst>
              </a:tr>
              <a:tr h="400489"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1" i="0" u="none" strike="noStrike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Security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0" i="0" u="none" strike="noStrike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Security Analysts, Log Readers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0" i="0" u="none" strike="noStrike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SecurityAnalyst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0" i="0" u="none" strike="noStrike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SecurityAnalyst → Security Analysts, Log Readers, Domain Users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471179"/>
                  </a:ext>
                </a:extLst>
              </a:tr>
              <a:tr h="249013"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1" i="0" u="none" strike="noStrike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GeneralUsers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0" i="0" u="none" strike="noStrike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Remote Access Users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0" i="0" u="none" strike="noStrike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Bob, Alice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0" i="0" u="none" strike="noStrike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Bob, Alice → Remote Access Users, Domain Users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573412"/>
                  </a:ext>
                </a:extLst>
              </a:tr>
              <a:tr h="249013"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1" i="0" u="none" strike="noStrike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Workstations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0" i="0" u="none" strike="noStrike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(No groups, just stores computers)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0" i="0" u="none" strike="noStrike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Windows 11 client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0" i="0" u="none" strike="noStrike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(N/A)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614678"/>
                  </a:ext>
                </a:extLst>
              </a:tr>
              <a:tr h="359342"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1" i="0" u="none" strike="noStrike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Servers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0" i="0" u="none" strike="noStrike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(No groups, just stores servers)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0" i="0" u="none" strike="noStrike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Windows Server, Wazuh, TheHive, Splunk, OpenVAS, Cowrie, Zeek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0" i="0" u="none" strike="noStrike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(N/A)</a:t>
                      </a:r>
                      <a:endParaRPr lang="en-IN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79" marR="42179" marT="5858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5303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522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755C732-3264-4614-8316-41F754837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9C7C6ED-4EA1-4532-A820-59A8ADEE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339"/>
            <a:ext cx="9172471" cy="5142161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197BB7-B689-4B37-8BE2-FC23F6ED6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93E4556-7891-471E-B9B7-A38508C75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9C6176-D87B-4D8F-8BC3-FE6DF55C4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838BA48-DDFB-46B3-9EF6-031C91D27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22042C-4EDC-7A36-9666-F202D8623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4" y="3303639"/>
            <a:ext cx="7492258" cy="7910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3000">
                <a:solidFill>
                  <a:srgbClr val="262626"/>
                </a:solidFill>
              </a:rPr>
              <a:t>Implementation - Active Directory &amp; Endpoints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234AFB-C17C-622C-5C9C-BD3185CD1D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73836" y="4155436"/>
            <a:ext cx="7202795" cy="2915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457200" fontAlgn="base">
              <a:lnSpc>
                <a:spcPct val="90000"/>
              </a:lnSpc>
              <a:spcAft>
                <a:spcPts val="600"/>
              </a:spcAft>
              <a:buNone/>
              <a:tabLst/>
            </a:pPr>
            <a:r>
              <a:rPr kumimoji="0" lang="en-US" altLang="en-US" sz="1400" b="1" i="0" u="none" strike="noStrike" kern="1200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Endpoint:</a:t>
            </a:r>
            <a:r>
              <a:rPr kumimoji="0" lang="en-US" altLang="en-US" sz="1400" b="0" i="0" u="none" strike="noStrike" kern="1200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Windows 11 joined to home.lab domain.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786D6-2C42-45AF-888B-F2038C4D0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3" y="819150"/>
            <a:ext cx="7499739" cy="2346259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1D718-4CB8-B939-628C-705C4B7D0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8391" y="1057655"/>
            <a:ext cx="5011989" cy="184190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D6659D-FA60-4C6D-A9F6-063E294AA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836" y="4125940"/>
            <a:ext cx="72027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24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56E41F-B8E0-4D18-B554-FD40260D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B31E17-E562-4F82-98D0-858C8412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8BF3B07-5EF6-4E5B-834E-C1398DB60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DA1859-D108-4C60-B38B-C85485AB3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498EA77-084B-43CC-B94D-566F1D8E1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9B16D3F-47E8-419E-9C4E-ED6FC918F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0BC9F8-ADB6-0848-AC3C-B30EFA87D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868" y="736599"/>
            <a:ext cx="2520579" cy="977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100">
                <a:solidFill>
                  <a:srgbClr val="262626"/>
                </a:solidFill>
              </a:rPr>
              <a:t>Implementation - Active Directory &amp; Endpoints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E937B9-07EE-456A-A31C-41A8866E2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2" y="819150"/>
            <a:ext cx="4457015" cy="3386328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C3F28-8F03-0A26-C6C4-BC7CA76B8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429" y="2931540"/>
            <a:ext cx="3959083" cy="100956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2308B7-2829-44DD-B213-27EEBDED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0066" y="1800479"/>
            <a:ext cx="25323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37FEB6B-7C5A-FF23-0DD9-74116979AE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51868" y="1917699"/>
            <a:ext cx="2520578" cy="2489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Sysmon: Installed with Olaf Hartong's config 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 Unicode MS"/>
              </a:rPr>
              <a:t>sysmonconfig.xml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</a:rPr>
              <a:t>).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DBDC0-05A6-1F6E-CD80-C9E56D59E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302" y="1016394"/>
            <a:ext cx="4041336" cy="180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97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755C732-3264-4614-8316-41F754837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C7C6ED-4EA1-4532-A820-59A8ADEE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339"/>
            <a:ext cx="9172471" cy="5142161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197BB7-B689-4B37-8BE2-FC23F6ED6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3E4556-7891-471E-B9B7-A38508C75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F9C6176-D87B-4D8F-8BC3-FE6DF55C4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838BA48-DDFB-46B3-9EF6-031C91D27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D156F0-6B6C-006E-8641-056694496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4" y="3303639"/>
            <a:ext cx="7492258" cy="7910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4200">
                <a:solidFill>
                  <a:srgbClr val="262626"/>
                </a:solidFill>
              </a:rPr>
              <a:t>Implementation - Shuffle (SOAR)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7994A-5DBE-8868-A6FF-FA5C4A9BC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836" y="4155436"/>
            <a:ext cx="7202795" cy="2915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defTabSz="45720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400" b="1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Installation:</a:t>
            </a:r>
            <a:r>
              <a:rPr lang="en-US"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Deployed using Docker Compose on Ubuntu.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D786D6-2C42-45AF-888B-F2038C4D0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3" y="819150"/>
            <a:ext cx="7499739" cy="2346259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7A0EC-0F1D-E5B2-0B43-20EF7DD106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86" y="1285236"/>
            <a:ext cx="7029748" cy="132511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8D6659D-FA60-4C6D-A9F6-063E294AA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836" y="4125940"/>
            <a:ext cx="72027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66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721A65-6DEE-237B-D5C8-1874B2323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868" y="736599"/>
            <a:ext cx="2520579" cy="977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600"/>
              <a:t>Implementation - Shuffle (SOAR)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2" y="819150"/>
            <a:ext cx="4457015" cy="3386328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83EC3-4F61-BF21-77C9-85B497A647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791" r="-3" b="-3"/>
          <a:stretch/>
        </p:blipFill>
        <p:spPr>
          <a:xfrm>
            <a:off x="1059512" y="1057656"/>
            <a:ext cx="3959083" cy="289408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0066" y="1800479"/>
            <a:ext cx="25323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D47A7-D995-163B-AFD2-74079F609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868" y="1917699"/>
            <a:ext cx="2520578" cy="248920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Integration with </a:t>
            </a:r>
            <a:r>
              <a:rPr lang="en-US" b="1" dirty="0" err="1"/>
              <a:t>Wazuh</a:t>
            </a:r>
            <a:r>
              <a:rPr lang="en-US" b="1" dirty="0"/>
              <a:t>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Created Webhook listener in Shuffle.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48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603" y="372067"/>
            <a:ext cx="2867411" cy="441247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009" y="457201"/>
            <a:ext cx="2664004" cy="42291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4F591-7673-B0DC-E7A8-1CB00280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55" y="729574"/>
            <a:ext cx="2126598" cy="941151"/>
          </a:xfrm>
        </p:spPr>
        <p:txBody>
          <a:bodyPr anchor="b">
            <a:normAutofit/>
          </a:bodyPr>
          <a:lstStyle/>
          <a:p>
            <a:r>
              <a:rPr lang="en-IN" sz="2100">
                <a:solidFill>
                  <a:srgbClr val="262626"/>
                </a:solidFill>
              </a:rPr>
              <a:t>Implementation - Shuffle (SOAR)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BA960B-467B-8CBA-3784-DD433B1918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6855" y="1822853"/>
            <a:ext cx="2126598" cy="2664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Configured Wazuh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 Unicode MS"/>
              </a:rPr>
              <a:t>ossec.conf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</a:rPr>
              <a:t> to send alerts to Shuffle webhook URL.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6618" y="0"/>
            <a:ext cx="5547382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E6412-D3EA-636D-E78C-2E88A24C1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786" y="502921"/>
            <a:ext cx="5228013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27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1D8008-2AF5-980D-620E-511B4D6F9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868" y="736599"/>
            <a:ext cx="2520579" cy="977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600"/>
              <a:t>Implementation - Shuffle (SOAR)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2" y="819150"/>
            <a:ext cx="4457015" cy="3386328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EEC2F-A464-043C-79BB-10815FCF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106"/>
          <a:stretch/>
        </p:blipFill>
        <p:spPr>
          <a:xfrm>
            <a:off x="1059512" y="1057656"/>
            <a:ext cx="3959083" cy="289408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0066" y="1800479"/>
            <a:ext cx="25323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037C3-3231-D8C0-4F8C-32786D933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868" y="1917699"/>
            <a:ext cx="2520578" cy="248920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Basic Workflow: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Configured Telegram App for notifications.</a:t>
            </a:r>
          </a:p>
          <a:p>
            <a:r>
              <a:rPr lang="en-US" dirty="0"/>
              <a:t>Simple workflow: Webhook Trigger -&gt; Telegram Send Message.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8773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41BB-8614-3AEE-5DD4-9E5D9A3D72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 &amp; Output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4A1ED-96B2-FE6E-094A-2A41EF168D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Honeypot Interaction &amp; SOAR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7374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755C732-3264-4614-8316-41F754837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C7C6ED-4EA1-4532-A820-59A8ADEE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339"/>
            <a:ext cx="9172471" cy="5142161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197BB7-B689-4B37-8BE2-FC23F6ED6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3E4556-7891-471E-B9B7-A38508C75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F9C6176-D87B-4D8F-8BC3-FE6DF55C4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838BA48-DDFB-46B3-9EF6-031C91D27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0C3848-B6CF-BD7B-A37B-18F783891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4" y="3303639"/>
            <a:ext cx="7492258" cy="7910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5000">
                <a:solidFill>
                  <a:srgbClr val="262626"/>
                </a:solidFill>
              </a:rPr>
              <a:t>Testing &amp; Output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C21FB-51E4-02F1-6682-9CDD72E74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836" y="4155436"/>
            <a:ext cx="7202795" cy="2915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defTabSz="45720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400" b="1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Scenario:</a:t>
            </a:r>
            <a:r>
              <a:rPr lang="en-US"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SSH brute-force attempt from Kali to Cowrie (port 2222).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D786D6-2C42-45AF-888B-F2038C4D0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3" y="819150"/>
            <a:ext cx="7499739" cy="2346259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255FF-F985-1FFB-6CC9-9F4ABC477E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2" y="1222910"/>
            <a:ext cx="7029748" cy="151139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8D6659D-FA60-4C6D-A9F6-063E294AA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836" y="4125940"/>
            <a:ext cx="72027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813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56E41F-B8E0-4D18-B554-FD40260D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B31E17-E562-4F82-98D0-858C8412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8BF3B07-5EF6-4E5B-834E-C1398DB60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DA1859-D108-4C60-B38B-C85485AB3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498EA77-084B-43CC-B94D-566F1D8E1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9B16D3F-47E8-419E-9C4E-ED6FC918F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B2734D-288E-F030-070E-8BFC831AC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868" y="736599"/>
            <a:ext cx="2520579" cy="977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kern="120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j-ea"/>
                <a:cs typeface="+mj-cs"/>
              </a:rPr>
              <a:t>Testing &amp; Output </a:t>
            </a:r>
            <a:endParaRPr lang="en-IN" sz="3100">
              <a:solidFill>
                <a:srgbClr val="262626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E937B9-07EE-456A-A31C-41A8866E2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2" y="819150"/>
            <a:ext cx="4457015" cy="3386328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6E1AD-ACA4-2EE0-3CCC-4E6FB9A42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372" y="1546861"/>
            <a:ext cx="3959083" cy="21717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2308B7-2829-44DD-B213-27EEBDED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0066" y="1800479"/>
            <a:ext cx="25323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BB29-686E-5D62-2847-0BE7238A1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868" y="1917699"/>
            <a:ext cx="2520578" cy="248920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>
                <a:solidFill>
                  <a:srgbClr val="262626"/>
                </a:solidFill>
              </a:rPr>
              <a:t>Detection:</a:t>
            </a:r>
            <a:endParaRPr lang="en-US">
              <a:solidFill>
                <a:srgbClr val="26262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62626"/>
                </a:solidFill>
              </a:rPr>
              <a:t>Cowrie logged the attempt.</a:t>
            </a:r>
          </a:p>
          <a:p>
            <a:endParaRPr lang="en-IN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458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14F7DB2-2747-44B1-8CCD-EA4CF6EAB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6B274392-2BAA-4EFD-A7A4-941ABF7B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4E9F97B-B428-4C46-8004-BC4A40DEF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F6C42F04-DEA1-45C3-9F84-8B1652F9C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DA860151-6D39-4EDD-99B8-908690A0D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2C02D87C-1E23-4B24-AFE6-A85743C72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4" name="Rectangle 163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473" y="363474"/>
            <a:ext cx="8417053" cy="110972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>
          <a:xfrm>
            <a:off x="603315" y="597280"/>
            <a:ext cx="7937369" cy="66002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100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8060" y="486282"/>
            <a:ext cx="8167878" cy="864108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14500"/>
            <a:ext cx="9144000" cy="3429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1"/>
          </p:nvPr>
        </p:nvSpPr>
        <p:spPr>
          <a:xfrm>
            <a:off x="971550" y="1959192"/>
            <a:ext cx="7200897" cy="244770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307975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700">
                <a:sym typeface="Arial"/>
              </a:rPr>
              <a:t>Challenge: Difficulty for organizations/institutions to establish effective, affordable, and comprehensive cybersecurity training/testing environments.</a:t>
            </a:r>
          </a:p>
          <a:p>
            <a:pPr marL="457200" lvl="0" indent="-307975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700">
                <a:sym typeface="Arial"/>
              </a:rPr>
              <a:t>Cost Barrier: Commercial solutions are often expensive.</a:t>
            </a:r>
          </a:p>
          <a:p>
            <a:pPr marL="457200" lvl="0" indent="-307975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700">
                <a:sym typeface="Arial"/>
              </a:rPr>
              <a:t>Integration Complexity: Integrating diverse open-source tools requires significant expertise and effort.</a:t>
            </a:r>
          </a:p>
          <a:p>
            <a:pPr marL="457200" lvl="0" indent="-307975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700">
                <a:sym typeface="Arial"/>
              </a:rPr>
              <a:t>The Gap: Need for a well-documented, functional, and accessible virtual lab environment based on readily available tools to bridge the skills gap.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3C6257-FFDC-2AE8-3624-2D10125EB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8D3F33E-830F-AF62-EB2F-699853650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65931B-2435-9A42-5D8F-6148788A2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08B89E-7217-1484-05A1-67CE16ADE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C68D2A-01A6-EFC6-3BBE-4CA17EF73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B1A525-AE83-6171-AB78-B88DBA391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D9E264-6130-75E2-BC70-369EDFFE2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243499-D38D-B91F-A17E-1C45D0CC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868" y="736599"/>
            <a:ext cx="2520579" cy="977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j-ea"/>
                <a:cs typeface="+mj-cs"/>
              </a:rPr>
              <a:t>Testing &amp; Output </a:t>
            </a:r>
            <a:endParaRPr lang="en-IN" sz="3100" dirty="0">
              <a:solidFill>
                <a:srgbClr val="262626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63F92D-5258-0B9C-2B9A-2492C6541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2" y="819150"/>
            <a:ext cx="4457015" cy="3386328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86FA79-4786-DF13-0F6D-C348C0502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0066" y="1800479"/>
            <a:ext cx="25323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E1045E2-276B-1507-1211-34CADA07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82" y="999464"/>
            <a:ext cx="4457015" cy="306926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57F6FB3D-DE4B-E1DD-5A6C-6CEC44393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109" y="1991967"/>
            <a:ext cx="30479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Wazuh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agent sent log to Manager.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Wazuh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generated high-severity alert (Rule 120003).</a:t>
            </a:r>
          </a:p>
        </p:txBody>
      </p:sp>
    </p:spTree>
    <p:extLst>
      <p:ext uri="{BB962C8B-B14F-4D97-AF65-F5344CB8AC3E}">
        <p14:creationId xmlns:p14="http://schemas.microsoft.com/office/powerpoint/2010/main" val="4246003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58ED-B740-1D0D-8728-94CFBA0E0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j-ea"/>
                <a:cs typeface="+mj-cs"/>
              </a:rPr>
              <a:t>Testing &amp; Output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C737F-48A0-124B-632A-267A0469B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Automation: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Wazuh</a:t>
            </a:r>
            <a:r>
              <a:rPr lang="en-US" dirty="0"/>
              <a:t> sent alert via webhook to Shuffle.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Shuffle workflow triggered.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Telegram notification sent to analyst.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C37EF-AEDD-D3A6-80B2-323849E40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300" y="1849119"/>
            <a:ext cx="2338136" cy="27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43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4B90-79ED-CFF4-F2C0-2B6FBD933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1" y="736599"/>
            <a:ext cx="7200897" cy="977900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262626"/>
                </a:solidFill>
              </a:rPr>
              <a:t>Limitations of the Project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AEAFE2-037C-6DA1-C8B2-FB0741DD9A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71551" y="1917699"/>
            <a:ext cx="4692650" cy="2489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Focus on Integration &amp; Configuration: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The primary focus was setting up and connecting the tools, not deep performance optimization or advanced feature utilization.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Limited SOAR Automation: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Development of complex, automated response playbooks in Shuffle was outside the defined scope (future work). Only basic alert ingestion and notification were implemented.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Hardware Constraints: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The scale of the environment (number of endpoints, AD complexity, simulation intensity) was limited by the physical resources of the host machine.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No Heavy Load Testing: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Performance under sustained, high-volume attack scenarios was not formally benchmarked.</a:t>
            </a:r>
          </a:p>
        </p:txBody>
      </p:sp>
      <p:pic>
        <p:nvPicPr>
          <p:cNvPr id="8" name="Graphic 7" descr="Gears">
            <a:extLst>
              <a:ext uri="{FF2B5EF4-FFF2-40B4-BE49-F238E27FC236}">
                <a16:creationId xmlns:a16="http://schemas.microsoft.com/office/drawing/2014/main" id="{79A32FE7-716E-211F-7AF1-DA6B95A0B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3769" y="2068227"/>
            <a:ext cx="2054796" cy="2054796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328892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/>
          <p:nvPr/>
        </p:nvSpPr>
        <p:spPr>
          <a:xfrm>
            <a:off x="1776902" y="1962150"/>
            <a:ext cx="5590103" cy="12188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14F7DB2-2747-44B1-8CCD-EA4CF6EAB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6B274392-2BAA-4EFD-A7A4-941ABF7B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4E9F97B-B428-4C46-8004-BC4A40DEF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F6C42F04-DEA1-45C3-9F84-8B1652F9C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DA860151-6D39-4EDD-99B8-908690A0D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C02D87C-1E23-4B24-AFE6-A85743C72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0" name="Rectangle 169">
            <a:extLst>
              <a:ext uri="{FF2B5EF4-FFF2-40B4-BE49-F238E27FC236}">
                <a16:creationId xmlns:a16="http://schemas.microsoft.com/office/drawing/2014/main" id="{D6E5E839-040E-4D3E-B50A-8D803DFE4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FFF3F4B4-A2E6-47B5-92FB-37BEEAFA4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480060" y="476631"/>
            <a:ext cx="2515852" cy="419023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600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1D124D17-3A82-47D5-80C1-F990ABB1E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0561" y="352425"/>
            <a:ext cx="4937237" cy="443865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1"/>
          </p:nvPr>
        </p:nvSpPr>
        <p:spPr>
          <a:xfrm>
            <a:off x="4213353" y="716067"/>
            <a:ext cx="4209962" cy="364041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07975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sym typeface="Arial"/>
              </a:rPr>
              <a:t>Primary Goal: Build, deploy, and test a virtualized ICDE simulating key SOC functions.</a:t>
            </a:r>
          </a:p>
          <a:p>
            <a:pPr marL="434975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sym typeface="Arial"/>
              </a:rPr>
              <a:t>Specific Objectives:</a:t>
            </a:r>
          </a:p>
          <a:p>
            <a:pPr marL="892175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sym typeface="Arial"/>
              </a:rPr>
              <a:t>Develop a scalable VMware-based framework.</a:t>
            </a:r>
          </a:p>
          <a:p>
            <a:pPr marL="892175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sym typeface="Arial"/>
              </a:rPr>
              <a:t>Install &amp; configure core security tools (Wazuh, Shuffle, Suricata, OpenVAS, Cowrie, Splunk).</a:t>
            </a:r>
          </a:p>
          <a:p>
            <a:pPr marL="892175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sym typeface="Arial"/>
              </a:rPr>
              <a:t>Integrate tools for effective data exchange (logs, alerts).</a:t>
            </a:r>
          </a:p>
          <a:p>
            <a:pPr marL="892175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sym typeface="Arial"/>
              </a:rPr>
              <a:t>Establish a realistic target environment (Active Directory, Endpoints).</a:t>
            </a:r>
          </a:p>
          <a:p>
            <a:pPr marL="892175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sym typeface="Arial"/>
              </a:rPr>
              <a:t>Configure Shuffle (SOAR) for alert ingestion and basic automation.</a:t>
            </a:r>
          </a:p>
          <a:p>
            <a:pPr marL="892175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sym typeface="Arial"/>
              </a:rPr>
              <a:t>Demonstrate detection and management of simulated attacks.</a:t>
            </a:r>
          </a:p>
          <a:p>
            <a:pPr marL="892175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sym typeface="Arial"/>
              </a:rPr>
              <a:t>Validate the integrated stack using Kali Linux.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B4A78C8-C0E0-45DA-BC2C-2C8D4153B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743" y="476631"/>
            <a:ext cx="4690872" cy="4190238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14F7DB2-2747-44B1-8CCD-EA4CF6EAB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6B274392-2BAA-4EFD-A7A4-941ABF7B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4E9F97B-B428-4C46-8004-BC4A40DEF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F6C42F04-DEA1-45C3-9F84-8B1652F9C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DA860151-6D39-4EDD-99B8-908690A0D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2C02D87C-1E23-4B24-AFE6-A85743C72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6" name="Rectangle 175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97" y="352425"/>
            <a:ext cx="2771251" cy="443865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51" y="476631"/>
            <a:ext cx="2523744" cy="4190238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714081" y="716067"/>
            <a:ext cx="2047810" cy="370950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400">
                <a:solidFill>
                  <a:srgbClr val="FFFFFF"/>
                </a:solidFill>
              </a:rPr>
              <a:t>Scope of Project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8" cy="51435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Google Shape;163;p18"/>
          <p:cNvSpPr txBox="1">
            <a:spLocks noGrp="1"/>
          </p:cNvSpPr>
          <p:nvPr>
            <p:ph type="body" idx="1"/>
          </p:nvPr>
        </p:nvSpPr>
        <p:spPr>
          <a:xfrm>
            <a:off x="3855700" y="352425"/>
            <a:ext cx="4465223" cy="40544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 lnSpcReduction="20000"/>
          </a:bodyPr>
          <a:lstStyle/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700"/>
              <a:t>In Scope:</a:t>
            </a:r>
          </a:p>
          <a:p>
            <a:pPr marL="742950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700"/>
              <a:t>Design and implementation of the virtualized environment in VMware.</a:t>
            </a:r>
          </a:p>
          <a:p>
            <a:pPr marL="742950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700"/>
              <a:t>Installation and configuration of specified security tools.</a:t>
            </a:r>
          </a:p>
          <a:p>
            <a:pPr marL="742950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700"/>
              <a:t>Setup of Active Directory domain (home.lab), Windows Server 2025 DC, and Windows 11 endpoint.</a:t>
            </a:r>
          </a:p>
          <a:p>
            <a:pPr marL="742950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700"/>
              <a:t>Initial integration for data flow (log forwarding, alert webhooks).</a:t>
            </a:r>
          </a:p>
          <a:p>
            <a:pPr marL="742950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700"/>
              <a:t>Demonstration of core functionalities: alert generation, log collection, vulnerability scanning, honeypot interaction, alert ingestion into Shuffle.</a:t>
            </a:r>
          </a:p>
          <a:p>
            <a:pPr marL="742950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700"/>
              <a:t>Basic validation using simulated attacks from Kali Linux.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14F7DB2-2747-44B1-8CCD-EA4CF6EAB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6B274392-2BAA-4EFD-A7A4-941ABF7B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54E9F97B-B428-4C46-8004-BC4A40DEF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F6C42F04-DEA1-45C3-9F84-8B1652F9C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DA860151-6D39-4EDD-99B8-908690A0D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2C02D87C-1E23-4B24-AFE6-A85743C72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2" name="Rectangle 181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97" y="352425"/>
            <a:ext cx="2771251" cy="443865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51" y="476631"/>
            <a:ext cx="2523744" cy="4190238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8" name="Google Shape;168;p19"/>
          <p:cNvSpPr txBox="1">
            <a:spLocks noGrp="1"/>
          </p:cNvSpPr>
          <p:nvPr>
            <p:ph type="title"/>
          </p:nvPr>
        </p:nvSpPr>
        <p:spPr>
          <a:xfrm>
            <a:off x="714081" y="716067"/>
            <a:ext cx="2047810" cy="370950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400">
                <a:solidFill>
                  <a:srgbClr val="FFFFFF"/>
                </a:solidFill>
              </a:rPr>
              <a:t>Scope of Project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8" cy="51435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Google Shape;169;p19"/>
          <p:cNvSpPr txBox="1">
            <a:spLocks noGrp="1"/>
          </p:cNvSpPr>
          <p:nvPr>
            <p:ph type="body" idx="1"/>
          </p:nvPr>
        </p:nvSpPr>
        <p:spPr>
          <a:xfrm>
            <a:off x="3855700" y="352425"/>
            <a:ext cx="4465223" cy="40544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/>
              <a:t>Out of Scope: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/>
              <a:t>Exhaustive performance benchmarking under heavy load.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/>
              <a:t>Development of complex, fully automated end-to-end response playbooks in Shuffle (designated as future work).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/>
              <a:t>Large-scale environment simulation (limited by hardware resources).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oup 195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0" name="Rectangle 199">
            <a:extLst>
              <a:ext uri="{FF2B5EF4-FFF2-40B4-BE49-F238E27FC236}">
                <a16:creationId xmlns:a16="http://schemas.microsoft.com/office/drawing/2014/main" id="{575E71FA-50BD-43F8-8C98-04339283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F1AA7F6-A589-4BC8-BC72-2CA6DC908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53F5243F-7E41-439E-8991-C4F246D88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401A6B5F-1CF1-43AD-9E85-94E187210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F682A59-7E20-407C-A7F8-582295AC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5E4AC24E-0670-406E-822F-AAA6DA20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6009967" y="781050"/>
            <a:ext cx="2309255" cy="175894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300">
                <a:solidFill>
                  <a:srgbClr val="262626"/>
                </a:solidFill>
              </a:rPr>
              <a:t>Literature Review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E89B1776-F953-4C0F-8E85-E9C66B1EF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3" y="819150"/>
            <a:ext cx="4824097" cy="3386328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997356D0-D934-42B9-8291-DF34A3AC0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9573" y="2632329"/>
            <a:ext cx="2306233" cy="92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216E7C-CFF2-3AA6-0E96-322EEBDE6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559740"/>
              </p:ext>
            </p:extLst>
          </p:nvPr>
        </p:nvGraphicFramePr>
        <p:xfrm>
          <a:off x="1059512" y="1110170"/>
          <a:ext cx="4338063" cy="3151464"/>
        </p:xfrm>
        <a:graphic>
          <a:graphicData uri="http://schemas.openxmlformats.org/drawingml/2006/table">
            <a:tbl>
              <a:tblPr firstRow="1" firstCol="1">
                <a:noFill/>
                <a:tableStyleId>{58B6010B-85DF-41D9-BBAF-A889CF1924C4}</a:tableStyleId>
              </a:tblPr>
              <a:tblGrid>
                <a:gridCol w="1445598">
                  <a:extLst>
                    <a:ext uri="{9D8B030D-6E8A-4147-A177-3AD203B41FA5}">
                      <a16:colId xmlns:a16="http://schemas.microsoft.com/office/drawing/2014/main" val="2078134098"/>
                    </a:ext>
                  </a:extLst>
                </a:gridCol>
                <a:gridCol w="1458924">
                  <a:extLst>
                    <a:ext uri="{9D8B030D-6E8A-4147-A177-3AD203B41FA5}">
                      <a16:colId xmlns:a16="http://schemas.microsoft.com/office/drawing/2014/main" val="4109469742"/>
                    </a:ext>
                  </a:extLst>
                </a:gridCol>
                <a:gridCol w="1433541">
                  <a:extLst>
                    <a:ext uri="{9D8B030D-6E8A-4147-A177-3AD203B41FA5}">
                      <a16:colId xmlns:a16="http://schemas.microsoft.com/office/drawing/2014/main" val="3169485719"/>
                    </a:ext>
                  </a:extLst>
                </a:gridCol>
              </a:tblGrid>
              <a:tr h="23567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1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Title</a:t>
                      </a:r>
                      <a:endParaRPr lang="en-IN" sz="700" b="1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91378" marR="54827" marT="54827" marB="548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1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Key Findings</a:t>
                      </a:r>
                      <a:endParaRPr lang="en-IN" sz="700" b="1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91378" marR="54827" marT="54827" marB="548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700" b="1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Limitation</a:t>
                      </a:r>
                      <a:endParaRPr lang="en-IN" sz="700" b="1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91378" marR="54827" marT="54827" marB="548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889023"/>
                  </a:ext>
                </a:extLst>
              </a:tr>
              <a:tr h="5106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600" b="1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Stallings, W. (2020). Cybersecurity Technologies for Network Defense: SIEM Solutions</a:t>
                      </a:r>
                      <a:endParaRPr lang="en-IN" sz="600" b="1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91378" marR="47516" marT="47516" marB="47516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6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SIEM plays a critical role in real-time threat detection through log aggregation and correlation.</a:t>
                      </a:r>
                      <a:endParaRPr lang="en-IN" sz="6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IN" sz="6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91378" marR="47516" marT="47516" marB="47516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6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SIEM solutions generate high volumes of alerts, often leading to alert fatigue.</a:t>
                      </a:r>
                      <a:endParaRPr lang="en-IN" sz="6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91378" marR="47516" marT="47516" marB="475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178294"/>
                  </a:ext>
                </a:extLst>
              </a:tr>
              <a:tr h="5106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600" b="1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Shackleford, D. (2019). SOAR: The Future of Automated Incident Response.</a:t>
                      </a:r>
                      <a:endParaRPr lang="en-IN" sz="600" b="1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b="1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IN" sz="600" b="1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91378" marR="47516" marT="47516" marB="47516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6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SOAR improves response times by automating incident workflows.</a:t>
                      </a:r>
                      <a:endParaRPr lang="en-IN" sz="6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IN" sz="6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91378" marR="47516" marT="47516" marB="47516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6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Integration challenges with legacy security infrastructure limit its effectiveness.</a:t>
                      </a:r>
                      <a:endParaRPr lang="en-IN" sz="6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IN" sz="6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91378" marR="47516" marT="47516" marB="475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512491"/>
                  </a:ext>
                </a:extLst>
              </a:tr>
              <a:tr h="5106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600" b="1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Spitzner, L. (2018). Honeypots: Tracking Hackers.</a:t>
                      </a:r>
                      <a:endParaRPr lang="en-IN" sz="600" b="1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b="1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IN" sz="600" b="1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91378" marR="47516" marT="47516" marB="47516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6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Honeypots are effective in gathering intelligence on attacker behavior and tactics.</a:t>
                      </a:r>
                      <a:endParaRPr lang="en-IN" sz="6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IN" sz="6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91378" marR="47516" marT="47516" marB="47516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6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They require continuous monitoring and maintenance to avoid detection by attackers.</a:t>
                      </a:r>
                      <a:endParaRPr lang="en-IN" sz="6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91378" marR="47516" marT="47516" marB="475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60785"/>
                  </a:ext>
                </a:extLst>
              </a:tr>
              <a:tr h="5106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600" b="1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Paxson, V. (2021). Network Monitoring with Zeek: A Deep Dive into Intrusion Detection</a:t>
                      </a:r>
                      <a:endParaRPr lang="en-IN" sz="600" b="1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91378" marR="47516" marT="47516" marB="47516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6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Zeek provides deep packet inspection and enriches threat intelligence.</a:t>
                      </a:r>
                      <a:endParaRPr lang="en-IN" sz="6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IN" sz="6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91378" marR="47516" marT="47516" marB="47516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6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High-performance overhead and storage requirements for large network environments.</a:t>
                      </a:r>
                      <a:endParaRPr lang="en-IN" sz="6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IN" sz="6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91378" marR="47516" marT="47516" marB="475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827498"/>
                  </a:ext>
                </a:extLst>
              </a:tr>
              <a:tr h="5106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600" b="1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Herzog, A. (2022). OpenVAS and Vulnerability Management in Modern Cybersecurity Frameworks.</a:t>
                      </a:r>
                      <a:endParaRPr lang="en-IN" sz="600" b="1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600" b="1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IN" sz="600" b="1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91378" marR="47516" marT="47516" marB="47516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6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OpenVAS efficiently scans for vulnerabilities and provides remediation suggestions.</a:t>
                      </a:r>
                      <a:endParaRPr lang="en-IN" sz="6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91378" marR="47516" marT="47516" marB="47516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6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High false-positive rates lead to unnecessary resource allocation.</a:t>
                      </a:r>
                      <a:endParaRPr lang="en-IN" sz="6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91378" marR="47516" marT="47516" marB="475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4091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14F7DB2-2747-44B1-8CCD-EA4CF6EAB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6B274392-2BAA-4EFD-A7A4-941ABF7B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54E9F97B-B428-4C46-8004-BC4A40DEF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F6C42F04-DEA1-45C3-9F84-8B1652F9C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DA860151-6D39-4EDD-99B8-908690A0D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2C02D87C-1E23-4B24-AFE6-A85743C72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97" y="352425"/>
            <a:ext cx="2771251" cy="443865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51" y="476631"/>
            <a:ext cx="2523744" cy="4190238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714081" y="716067"/>
            <a:ext cx="2047810" cy="370950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800">
                <a:solidFill>
                  <a:srgbClr val="FFFFFF"/>
                </a:solidFill>
              </a:rPr>
              <a:t>Tools and Technologies Used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8" cy="51435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3855700" y="352425"/>
            <a:ext cx="4465223" cy="40544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/>
              <a:t>Virtualization: VMware Workstation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/>
              <a:t>SIEM/HIDS: Wazuh (Manager, Indexer, Dashboard, Agents)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/>
              <a:t>SOAR: Shuffle (Open-Source SOAR Platform)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/>
              <a:t>NIDS: Suricata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/>
              <a:t>Vulnerability Scanner: OpenVAS (Greenbone Vulnerability Management - GVM)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/>
              <a:t>Honeypot: Cowrie (SSH/Telnet Honeypot)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Grunge 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F07442BBB4294AB2F6323B479FB4A5" ma:contentTypeVersion="4" ma:contentTypeDescription="Create a new document." ma:contentTypeScope="" ma:versionID="f92ffbed37612c9e83940383a891d869">
  <xsd:schema xmlns:xsd="http://www.w3.org/2001/XMLSchema" xmlns:xs="http://www.w3.org/2001/XMLSchema" xmlns:p="http://schemas.microsoft.com/office/2006/metadata/properties" xmlns:ns3="a4fe0574-5af3-458e-a072-71309d2eb201" targetNamespace="http://schemas.microsoft.com/office/2006/metadata/properties" ma:root="true" ma:fieldsID="5053406ff249f93991987cfe8bb6708b" ns3:_="">
    <xsd:import namespace="a4fe0574-5af3-458e-a072-71309d2eb201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e0574-5af3-458e-a072-71309d2eb201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550217-B16A-4B2E-AD6F-481D6D556AE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53BF08F-F90E-416A-9647-250F793A4F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e0574-5af3-458e-a072-71309d2eb2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677A62-D66B-4827-9547-700C3A5C5F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509</TotalTime>
  <Words>2115</Words>
  <Application>Microsoft Office PowerPoint</Application>
  <PresentationFormat>On-screen Show (16:9)</PresentationFormat>
  <Paragraphs>304</Paragraphs>
  <Slides>43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Arial Unicode MS</vt:lpstr>
      <vt:lpstr>Times New Roman</vt:lpstr>
      <vt:lpstr>Arial</vt:lpstr>
      <vt:lpstr>Garamond</vt:lpstr>
      <vt:lpstr>Organic</vt:lpstr>
      <vt:lpstr>FINAL SEMESTER PRESENTATION </vt:lpstr>
      <vt:lpstr>Table Of Contents</vt:lpstr>
      <vt:lpstr>Introduction</vt:lpstr>
      <vt:lpstr>Problem Statement</vt:lpstr>
      <vt:lpstr>Objectives</vt:lpstr>
      <vt:lpstr>Scope of Project</vt:lpstr>
      <vt:lpstr>Scope of Project</vt:lpstr>
      <vt:lpstr>Literature Review</vt:lpstr>
      <vt:lpstr>Tools and Technologies Used</vt:lpstr>
      <vt:lpstr>Tools and Technologies Used</vt:lpstr>
      <vt:lpstr>System Architecture - Network Topology</vt:lpstr>
      <vt:lpstr>PowerPoint Presentation</vt:lpstr>
      <vt:lpstr>PowerPoint Presentation</vt:lpstr>
      <vt:lpstr>System Architecture - Component Roles &amp; Integration</vt:lpstr>
      <vt:lpstr>Implementation - Wazuh &amp; Agents</vt:lpstr>
      <vt:lpstr>Implementation </vt:lpstr>
      <vt:lpstr>PowerPoint Presentation</vt:lpstr>
      <vt:lpstr>Implementation – Agents On Linux </vt:lpstr>
      <vt:lpstr>Implementation </vt:lpstr>
      <vt:lpstr>Implementation - Suricata (NIDS)</vt:lpstr>
      <vt:lpstr>Implementation - Suricata (NIDS)</vt:lpstr>
      <vt:lpstr>Implementation - OpenVAS (Vulnerability Scanner)</vt:lpstr>
      <vt:lpstr>Implementation - OpenVAS (Vulnerability Scanner)</vt:lpstr>
      <vt:lpstr>Implementation - Cowrie (Honeypot)</vt:lpstr>
      <vt:lpstr>Implementation - Cowrie (Honeypot)</vt:lpstr>
      <vt:lpstr>Implementation - Splunk (Log Aggregation)</vt:lpstr>
      <vt:lpstr>Implementation - Splunk (Log Aggregation)</vt:lpstr>
      <vt:lpstr>Implementation - Splunk (Log Aggregation)</vt:lpstr>
      <vt:lpstr>Implementation - Active Directory &amp; Endpoints</vt:lpstr>
      <vt:lpstr>Implementation - Active Directory &amp; Endpoints</vt:lpstr>
      <vt:lpstr>Implementation - Active Directory &amp; Endpoints</vt:lpstr>
      <vt:lpstr>Implementation - Active Directory &amp; Endpoints</vt:lpstr>
      <vt:lpstr>Implementation - Shuffle (SOAR)</vt:lpstr>
      <vt:lpstr>Implementation - Shuffle (SOAR)</vt:lpstr>
      <vt:lpstr>Implementation - Shuffle (SOAR)</vt:lpstr>
      <vt:lpstr>Implementation - Shuffle (SOAR)</vt:lpstr>
      <vt:lpstr>Testing &amp; Output </vt:lpstr>
      <vt:lpstr>Testing &amp; Output </vt:lpstr>
      <vt:lpstr>Testing &amp; Output </vt:lpstr>
      <vt:lpstr>Testing &amp; Output </vt:lpstr>
      <vt:lpstr>Testing &amp; Output </vt:lpstr>
      <vt:lpstr>Limitations of the Project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sudarshan rangappa</dc:creator>
  <cp:lastModifiedBy>Sudarshan</cp:lastModifiedBy>
  <cp:revision>4</cp:revision>
  <dcterms:modified xsi:type="dcterms:W3CDTF">2025-05-05T11:42:16Z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2025-05-04T20:57:55Z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18db8b47-b4a7-44dc-9add-1c9104435b52</vt:lpwstr>
  </property>
  <property fmtid="{D5CDD505-2E9C-101B-9397-08002B2CF9AE}" pid="7" name="MSIP_Label_defa4170-0d19-0005-0004-bc88714345d2_ActionId">
    <vt:lpwstr>61fdcd28-0a8a-414f-82d2-630c1d240d39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  <property fmtid="{D5CDD505-2E9C-101B-9397-08002B2CF9AE}" pid="10" name="ContentTypeId">
    <vt:lpwstr>0x01010007F07442BBB4294AB2F6323B479FB4A5</vt:lpwstr>
  </property>
</Properties>
</file>